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84"/>
    <p:sldId id="257" r:id="rId85"/>
    <p:sldId id="258" r:id="rId86"/>
    <p:sldId id="259" r:id="rId87"/>
    <p:sldId id="260" r:id="rId88"/>
    <p:sldId id="261" r:id="rId89"/>
    <p:sldId id="262" r:id="rId90"/>
    <p:sldId id="263" r:id="rId91"/>
    <p:sldId id="264" r:id="rId92"/>
    <p:sldId id="265" r:id="rId93"/>
    <p:sldId id="266" r:id="rId94"/>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Anton" charset="1" panose="00000500000000000000"/>
      <p:regular r:id="rId10"/>
    </p:embeddedFont>
    <p:embeddedFont>
      <p:font typeface="Anton Italics" charset="1" panose="00000500000000000000"/>
      <p:regular r:id="rId11"/>
    </p:embeddedFont>
    <p:embeddedFont>
      <p:font typeface="Open Sans Extra Bold" charset="1" panose="020B0906030804020204"/>
      <p:regular r:id="rId12"/>
    </p:embeddedFont>
    <p:embeddedFont>
      <p:font typeface="Open Sans Extra Bold Italics" charset="1" panose="020B0906030804020204"/>
      <p:regular r:id="rId13"/>
    </p:embeddedFont>
    <p:embeddedFont>
      <p:font typeface="Holiday" charset="1" panose="00000000000000000000"/>
      <p:regular r:id="rId14"/>
    </p:embeddedFont>
    <p:embeddedFont>
      <p:font typeface="Canva Sans" charset="1" panose="020B0503030501040103"/>
      <p:regular r:id="rId15"/>
    </p:embeddedFont>
    <p:embeddedFont>
      <p:font typeface="Canva Sans Bold" charset="1" panose="020B0803030501040103"/>
      <p:regular r:id="rId16"/>
    </p:embeddedFont>
    <p:embeddedFont>
      <p:font typeface="Canva Sans Italics" charset="1" panose="020B0503030501040103"/>
      <p:regular r:id="rId17"/>
    </p:embeddedFont>
    <p:embeddedFont>
      <p:font typeface="Canva Sans Bold Italics" charset="1" panose="020B0803030501040103"/>
      <p:regular r:id="rId18"/>
    </p:embeddedFont>
    <p:embeddedFont>
      <p:font typeface="Raleway" charset="1" panose="020B0503030101060003"/>
      <p:regular r:id="rId19"/>
    </p:embeddedFont>
    <p:embeddedFont>
      <p:font typeface="Raleway Bold" charset="1" panose="020B0803030101060003"/>
      <p:regular r:id="rId20"/>
    </p:embeddedFont>
    <p:embeddedFont>
      <p:font typeface="Raleway Thin" charset="1" panose="020B0203030101060003"/>
      <p:regular r:id="rId21"/>
    </p:embeddedFont>
    <p:embeddedFont>
      <p:font typeface="Raleway Heavy" charset="1" panose="020B0003030101060003"/>
      <p:regular r:id="rId22"/>
    </p:embeddedFont>
    <p:embeddedFont>
      <p:font typeface="Antonio" charset="1" panose="02000503000000000000"/>
      <p:regular r:id="rId23"/>
    </p:embeddedFont>
    <p:embeddedFont>
      <p:font typeface="Antonio Bold" charset="1" panose="02000803000000000000"/>
      <p:regular r:id="rId24"/>
    </p:embeddedFont>
    <p:embeddedFont>
      <p:font typeface="Antonio Italics" charset="1" panose="02000503000000000000"/>
      <p:regular r:id="rId25"/>
    </p:embeddedFont>
    <p:embeddedFont>
      <p:font typeface="Antonio Bold Italics" charset="1" panose="02000803000000000000"/>
      <p:regular r:id="rId26"/>
    </p:embeddedFont>
    <p:embeddedFont>
      <p:font typeface="Antonio Light" charset="1" panose="02000303000000000000"/>
      <p:regular r:id="rId27"/>
    </p:embeddedFont>
    <p:embeddedFont>
      <p:font typeface="Antonio Light Italics" charset="1" panose="02000303000000000000"/>
      <p:regular r:id="rId28"/>
    </p:embeddedFont>
    <p:embeddedFont>
      <p:font typeface="Antonio Ultra-Bold" charset="1" panose="02000803000000000000"/>
      <p:regular r:id="rId29"/>
    </p:embeddedFont>
    <p:embeddedFont>
      <p:font typeface="Antonio Ultra-Bold Italics" charset="1" panose="02000803000000000000"/>
      <p:regular r:id="rId30"/>
    </p:embeddedFont>
    <p:embeddedFont>
      <p:font typeface="Poppins" charset="1" panose="00000500000000000000"/>
      <p:regular r:id="rId31"/>
    </p:embeddedFont>
    <p:embeddedFont>
      <p:font typeface="Poppins Bold" charset="1" panose="00000800000000000000"/>
      <p:regular r:id="rId32"/>
    </p:embeddedFont>
    <p:embeddedFont>
      <p:font typeface="Poppins Italics" charset="1" panose="00000500000000000000"/>
      <p:regular r:id="rId33"/>
    </p:embeddedFont>
    <p:embeddedFont>
      <p:font typeface="Poppins Bold Italics" charset="1" panose="00000800000000000000"/>
      <p:regular r:id="rId34"/>
    </p:embeddedFont>
    <p:embeddedFont>
      <p:font typeface="Poppins Thin" charset="1" panose="00000300000000000000"/>
      <p:regular r:id="rId35"/>
    </p:embeddedFont>
    <p:embeddedFont>
      <p:font typeface="Poppins Thin Italics" charset="1" panose="00000300000000000000"/>
      <p:regular r:id="rId36"/>
    </p:embeddedFont>
    <p:embeddedFont>
      <p:font typeface="Poppins Extra-Light" charset="1" panose="00000300000000000000"/>
      <p:regular r:id="rId37"/>
    </p:embeddedFont>
    <p:embeddedFont>
      <p:font typeface="Poppins Extra-Light Italics" charset="1" panose="00000300000000000000"/>
      <p:regular r:id="rId38"/>
    </p:embeddedFont>
    <p:embeddedFont>
      <p:font typeface="Poppins Light" charset="1" panose="00000400000000000000"/>
      <p:regular r:id="rId39"/>
    </p:embeddedFont>
    <p:embeddedFont>
      <p:font typeface="Poppins Light Italics" charset="1" panose="00000400000000000000"/>
      <p:regular r:id="rId40"/>
    </p:embeddedFont>
    <p:embeddedFont>
      <p:font typeface="Poppins Medium" charset="1" panose="00000600000000000000"/>
      <p:regular r:id="rId41"/>
    </p:embeddedFont>
    <p:embeddedFont>
      <p:font typeface="Poppins Medium Italics" charset="1" panose="00000600000000000000"/>
      <p:regular r:id="rId42"/>
    </p:embeddedFont>
    <p:embeddedFont>
      <p:font typeface="Poppins Semi-Bold" charset="1" panose="00000700000000000000"/>
      <p:regular r:id="rId43"/>
    </p:embeddedFont>
    <p:embeddedFont>
      <p:font typeface="Poppins Semi-Bold Italics" charset="1" panose="00000700000000000000"/>
      <p:regular r:id="rId44"/>
    </p:embeddedFont>
    <p:embeddedFont>
      <p:font typeface="Poppins Ultra-Bold" charset="1" panose="00000900000000000000"/>
      <p:regular r:id="rId45"/>
    </p:embeddedFont>
    <p:embeddedFont>
      <p:font typeface="Poppins Ultra-Bold Italics" charset="1" panose="00000900000000000000"/>
      <p:regular r:id="rId46"/>
    </p:embeddedFont>
    <p:embeddedFont>
      <p:font typeface="Poppins Heavy" charset="1" panose="00000A00000000000000"/>
      <p:regular r:id="rId47"/>
    </p:embeddedFont>
    <p:embeddedFont>
      <p:font typeface="Poppins Heavy Italics" charset="1" panose="00000A00000000000000"/>
      <p:regular r:id="rId48"/>
    </p:embeddedFont>
    <p:embeddedFont>
      <p:font typeface="Aileron" charset="1" panose="00000500000000000000"/>
      <p:regular r:id="rId49"/>
    </p:embeddedFont>
    <p:embeddedFont>
      <p:font typeface="Aileron Bold" charset="1" panose="00000800000000000000"/>
      <p:regular r:id="rId50"/>
    </p:embeddedFont>
    <p:embeddedFont>
      <p:font typeface="Aileron Italics" charset="1" panose="00000500000000000000"/>
      <p:regular r:id="rId51"/>
    </p:embeddedFont>
    <p:embeddedFont>
      <p:font typeface="Aileron Bold Italics" charset="1" panose="00000800000000000000"/>
      <p:regular r:id="rId52"/>
    </p:embeddedFont>
    <p:embeddedFont>
      <p:font typeface="Aileron Thin" charset="1" panose="00000300000000000000"/>
      <p:regular r:id="rId53"/>
    </p:embeddedFont>
    <p:embeddedFont>
      <p:font typeface="Aileron Thin Italics" charset="1" panose="00000300000000000000"/>
      <p:regular r:id="rId54"/>
    </p:embeddedFont>
    <p:embeddedFont>
      <p:font typeface="Aileron Light" charset="1" panose="00000400000000000000"/>
      <p:regular r:id="rId55"/>
    </p:embeddedFont>
    <p:embeddedFont>
      <p:font typeface="Aileron Light Italics" charset="1" panose="00000400000000000000"/>
      <p:regular r:id="rId56"/>
    </p:embeddedFont>
    <p:embeddedFont>
      <p:font typeface="Aileron Ultra-Bold" charset="1" panose="00000A00000000000000"/>
      <p:regular r:id="rId57"/>
    </p:embeddedFont>
    <p:embeddedFont>
      <p:font typeface="Aileron Ultra-Bold Italics" charset="1" panose="00000A00000000000000"/>
      <p:regular r:id="rId58"/>
    </p:embeddedFont>
    <p:embeddedFont>
      <p:font typeface="Aileron Heavy" charset="1" panose="00000A00000000000000"/>
      <p:regular r:id="rId59"/>
    </p:embeddedFont>
    <p:embeddedFont>
      <p:font typeface="Aileron Heavy Italics" charset="1" panose="00000A00000000000000"/>
      <p:regular r:id="rId60"/>
    </p:embeddedFont>
    <p:embeddedFont>
      <p:font typeface="Clear Sans" charset="1" panose="020B0503030202020304"/>
      <p:regular r:id="rId61"/>
    </p:embeddedFont>
    <p:embeddedFont>
      <p:font typeface="Clear Sans Bold" charset="1" panose="020B0803030202020304"/>
      <p:regular r:id="rId62"/>
    </p:embeddedFont>
    <p:embeddedFont>
      <p:font typeface="Clear Sans Italics" charset="1" panose="020B0503030202090304"/>
      <p:regular r:id="rId63"/>
    </p:embeddedFont>
    <p:embeddedFont>
      <p:font typeface="Clear Sans Bold Italics" charset="1" panose="020B0803030202090304"/>
      <p:regular r:id="rId64"/>
    </p:embeddedFont>
    <p:embeddedFont>
      <p:font typeface="Clear Sans Thin" charset="1" panose="020B0203030202020304"/>
      <p:regular r:id="rId65"/>
    </p:embeddedFont>
    <p:embeddedFont>
      <p:font typeface="Clear Sans Light" charset="1" panose="020B0303030202020304"/>
      <p:regular r:id="rId66"/>
    </p:embeddedFont>
    <p:embeddedFont>
      <p:font typeface="Clear Sans Medium" charset="1" panose="020B0603030202020304"/>
      <p:regular r:id="rId67"/>
    </p:embeddedFont>
    <p:embeddedFont>
      <p:font typeface="Clear Sans Medium Italics" charset="1" panose="020B0603030202090304"/>
      <p:regular r:id="rId68"/>
    </p:embeddedFont>
    <p:embeddedFont>
      <p:font typeface="Open Sans" charset="1" panose="020B0606030504020204"/>
      <p:regular r:id="rId69"/>
    </p:embeddedFont>
    <p:embeddedFont>
      <p:font typeface="Open Sans Bold" charset="1" panose="020B0806030504020204"/>
      <p:regular r:id="rId70"/>
    </p:embeddedFont>
    <p:embeddedFont>
      <p:font typeface="Open Sans Italics" charset="1" panose="020B0606030504020204"/>
      <p:regular r:id="rId71"/>
    </p:embeddedFont>
    <p:embeddedFont>
      <p:font typeface="Open Sans Bold Italics" charset="1" panose="020B0806030504020204"/>
      <p:regular r:id="rId72"/>
    </p:embeddedFont>
    <p:embeddedFont>
      <p:font typeface="Open Sans Light" charset="1" panose="020B0306030504020204"/>
      <p:regular r:id="rId73"/>
    </p:embeddedFont>
    <p:embeddedFont>
      <p:font typeface="Open Sans Light Italics" charset="1" panose="020B0306030504020204"/>
      <p:regular r:id="rId74"/>
    </p:embeddedFont>
    <p:embeddedFont>
      <p:font typeface="Open Sans Ultra-Bold" charset="1" panose="00000000000000000000"/>
      <p:regular r:id="rId75"/>
    </p:embeddedFont>
    <p:embeddedFont>
      <p:font typeface="Open Sans Ultra-Bold Italics" charset="1" panose="00000000000000000000"/>
      <p:regular r:id="rId76"/>
    </p:embeddedFont>
    <p:embeddedFont>
      <p:font typeface="Dosis" charset="1" panose="02010503020202060003"/>
      <p:regular r:id="rId77"/>
    </p:embeddedFont>
    <p:embeddedFont>
      <p:font typeface="Dosis Bold" charset="1" panose="02010803020202060003"/>
      <p:regular r:id="rId78"/>
    </p:embeddedFont>
    <p:embeddedFont>
      <p:font typeface="Dosis Extra-Light" charset="1" panose="02010203020202060003"/>
      <p:regular r:id="rId79"/>
    </p:embeddedFont>
    <p:embeddedFont>
      <p:font typeface="Dosis Light" charset="1" panose="02010803020202060003"/>
      <p:regular r:id="rId80"/>
    </p:embeddedFont>
    <p:embeddedFont>
      <p:font typeface="Dosis Medium" charset="1" panose="02010603020202060003"/>
      <p:regular r:id="rId81"/>
    </p:embeddedFont>
    <p:embeddedFont>
      <p:font typeface="Dosis Semi-Bold" charset="1" panose="02010703020202060003"/>
      <p:regular r:id="rId82"/>
    </p:embeddedFont>
    <p:embeddedFont>
      <p:font typeface="Dosis Ultra-Bold" charset="1" panose="02010903020202060003"/>
      <p:regular r:id="rId8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46" Target="fonts/font46.fntdata" Type="http://schemas.openxmlformats.org/officeDocument/2006/relationships/font"/><Relationship Id="rId47" Target="fonts/font47.fntdata" Type="http://schemas.openxmlformats.org/officeDocument/2006/relationships/font"/><Relationship Id="rId48" Target="fonts/font48.fntdata" Type="http://schemas.openxmlformats.org/officeDocument/2006/relationships/font"/><Relationship Id="rId49" Target="fonts/font49.fntdata" Type="http://schemas.openxmlformats.org/officeDocument/2006/relationships/font"/><Relationship Id="rId5" Target="tableStyles.xml" Type="http://schemas.openxmlformats.org/officeDocument/2006/relationships/tableStyles"/><Relationship Id="rId50" Target="fonts/font50.fntdata" Type="http://schemas.openxmlformats.org/officeDocument/2006/relationships/font"/><Relationship Id="rId51" Target="fonts/font51.fntdata" Type="http://schemas.openxmlformats.org/officeDocument/2006/relationships/font"/><Relationship Id="rId52" Target="fonts/font52.fntdata" Type="http://schemas.openxmlformats.org/officeDocument/2006/relationships/font"/><Relationship Id="rId53" Target="fonts/font53.fntdata" Type="http://schemas.openxmlformats.org/officeDocument/2006/relationships/font"/><Relationship Id="rId54" Target="fonts/font54.fntdata" Type="http://schemas.openxmlformats.org/officeDocument/2006/relationships/font"/><Relationship Id="rId55" Target="fonts/font55.fntdata" Type="http://schemas.openxmlformats.org/officeDocument/2006/relationships/font"/><Relationship Id="rId56" Target="fonts/font56.fntdata" Type="http://schemas.openxmlformats.org/officeDocument/2006/relationships/font"/><Relationship Id="rId57" Target="fonts/font57.fntdata" Type="http://schemas.openxmlformats.org/officeDocument/2006/relationships/font"/><Relationship Id="rId58" Target="fonts/font58.fntdata" Type="http://schemas.openxmlformats.org/officeDocument/2006/relationships/font"/><Relationship Id="rId59" Target="fonts/font59.fntdata" Type="http://schemas.openxmlformats.org/officeDocument/2006/relationships/font"/><Relationship Id="rId6" Target="fonts/font6.fntdata" Type="http://schemas.openxmlformats.org/officeDocument/2006/relationships/font"/><Relationship Id="rId60" Target="fonts/font60.fntdata" Type="http://schemas.openxmlformats.org/officeDocument/2006/relationships/font"/><Relationship Id="rId61" Target="fonts/font61.fntdata" Type="http://schemas.openxmlformats.org/officeDocument/2006/relationships/font"/><Relationship Id="rId62" Target="fonts/font62.fntdata" Type="http://schemas.openxmlformats.org/officeDocument/2006/relationships/font"/><Relationship Id="rId63" Target="fonts/font63.fntdata" Type="http://schemas.openxmlformats.org/officeDocument/2006/relationships/font"/><Relationship Id="rId64" Target="fonts/font64.fntdata" Type="http://schemas.openxmlformats.org/officeDocument/2006/relationships/font"/><Relationship Id="rId65" Target="fonts/font65.fntdata" Type="http://schemas.openxmlformats.org/officeDocument/2006/relationships/font"/><Relationship Id="rId66" Target="fonts/font66.fntdata" Type="http://schemas.openxmlformats.org/officeDocument/2006/relationships/font"/><Relationship Id="rId67" Target="fonts/font67.fntdata" Type="http://schemas.openxmlformats.org/officeDocument/2006/relationships/font"/><Relationship Id="rId68" Target="fonts/font68.fntdata" Type="http://schemas.openxmlformats.org/officeDocument/2006/relationships/font"/><Relationship Id="rId69" Target="fonts/font69.fntdata" Type="http://schemas.openxmlformats.org/officeDocument/2006/relationships/font"/><Relationship Id="rId7" Target="fonts/font7.fntdata" Type="http://schemas.openxmlformats.org/officeDocument/2006/relationships/font"/><Relationship Id="rId70" Target="fonts/font70.fntdata" Type="http://schemas.openxmlformats.org/officeDocument/2006/relationships/font"/><Relationship Id="rId71" Target="fonts/font71.fntdata" Type="http://schemas.openxmlformats.org/officeDocument/2006/relationships/font"/><Relationship Id="rId72" Target="fonts/font72.fntdata" Type="http://schemas.openxmlformats.org/officeDocument/2006/relationships/font"/><Relationship Id="rId73" Target="fonts/font73.fntdata" Type="http://schemas.openxmlformats.org/officeDocument/2006/relationships/font"/><Relationship Id="rId74" Target="fonts/font74.fntdata" Type="http://schemas.openxmlformats.org/officeDocument/2006/relationships/font"/><Relationship Id="rId75" Target="fonts/font75.fntdata" Type="http://schemas.openxmlformats.org/officeDocument/2006/relationships/font"/><Relationship Id="rId76" Target="fonts/font76.fntdata" Type="http://schemas.openxmlformats.org/officeDocument/2006/relationships/font"/><Relationship Id="rId77" Target="fonts/font77.fntdata" Type="http://schemas.openxmlformats.org/officeDocument/2006/relationships/font"/><Relationship Id="rId78" Target="fonts/font78.fntdata" Type="http://schemas.openxmlformats.org/officeDocument/2006/relationships/font"/><Relationship Id="rId79" Target="fonts/font79.fntdata" Type="http://schemas.openxmlformats.org/officeDocument/2006/relationships/font"/><Relationship Id="rId8" Target="fonts/font8.fntdata" Type="http://schemas.openxmlformats.org/officeDocument/2006/relationships/font"/><Relationship Id="rId80" Target="fonts/font80.fntdata" Type="http://schemas.openxmlformats.org/officeDocument/2006/relationships/font"/><Relationship Id="rId81" Target="fonts/font81.fntdata" Type="http://schemas.openxmlformats.org/officeDocument/2006/relationships/font"/><Relationship Id="rId82" Target="fonts/font82.fntdata" Type="http://schemas.openxmlformats.org/officeDocument/2006/relationships/font"/><Relationship Id="rId83" Target="fonts/font83.fntdata" Type="http://schemas.openxmlformats.org/officeDocument/2006/relationships/font"/><Relationship Id="rId84" Target="slides/slide1.xml" Type="http://schemas.openxmlformats.org/officeDocument/2006/relationships/slide"/><Relationship Id="rId85" Target="slides/slide2.xml" Type="http://schemas.openxmlformats.org/officeDocument/2006/relationships/slide"/><Relationship Id="rId86" Target="slides/slide3.xml" Type="http://schemas.openxmlformats.org/officeDocument/2006/relationships/slide"/><Relationship Id="rId87" Target="slides/slide4.xml" Type="http://schemas.openxmlformats.org/officeDocument/2006/relationships/slide"/><Relationship Id="rId88" Target="slides/slide5.xml" Type="http://schemas.openxmlformats.org/officeDocument/2006/relationships/slide"/><Relationship Id="rId89" Target="slides/slide6.xml" Type="http://schemas.openxmlformats.org/officeDocument/2006/relationships/slide"/><Relationship Id="rId9" Target="fonts/font9.fntdata" Type="http://schemas.openxmlformats.org/officeDocument/2006/relationships/font"/><Relationship Id="rId90" Target="slides/slide7.xml" Type="http://schemas.openxmlformats.org/officeDocument/2006/relationships/slide"/><Relationship Id="rId91" Target="slides/slide8.xml" Type="http://schemas.openxmlformats.org/officeDocument/2006/relationships/slide"/><Relationship Id="rId92" Target="slides/slide9.xml" Type="http://schemas.openxmlformats.org/officeDocument/2006/relationships/slide"/><Relationship Id="rId93" Target="slides/slide10.xml" Type="http://schemas.openxmlformats.org/officeDocument/2006/relationships/slide"/><Relationship Id="rId94" Target="slides/slide11.xml" Type="http://schemas.openxmlformats.org/officeDocument/2006/relationships/slide"/></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 Id="rId3" Target="../media/image25.svg" Type="http://schemas.openxmlformats.org/officeDocument/2006/relationships/image"/><Relationship Id="rId4" Target="../media/image26.png" Type="http://schemas.openxmlformats.org/officeDocument/2006/relationships/image"/><Relationship Id="rId5" Target="../media/image27.sv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 Id="rId5" Target="../media/image8.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jpe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12.jpe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png" Type="http://schemas.openxmlformats.org/officeDocument/2006/relationships/image"/><Relationship Id="rId4" Target="../media/image15.png" Type="http://schemas.openxmlformats.org/officeDocument/2006/relationships/image"/><Relationship Id="rId5" Target="../media/image16.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7.jpeg" Type="http://schemas.openxmlformats.org/officeDocument/2006/relationships/image"/><Relationship Id="rId3" Target="../media/image18.png" Type="http://schemas.openxmlformats.org/officeDocument/2006/relationships/image"/><Relationship Id="rId4" Target="../media/image19.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7.jpeg" Type="http://schemas.openxmlformats.org/officeDocument/2006/relationships/image"/><Relationship Id="rId3" Target="../media/image20.png" Type="http://schemas.openxmlformats.org/officeDocument/2006/relationships/image"/><Relationship Id="rId4" Target="../media/image21.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5839554" y="1028700"/>
            <a:ext cx="1419746" cy="409952"/>
          </a:xfrm>
          <a:custGeom>
            <a:avLst/>
            <a:gdLst/>
            <a:ahLst/>
            <a:cxnLst/>
            <a:rect r="r" b="b" t="t" l="l"/>
            <a:pathLst>
              <a:path h="409952" w="1419746">
                <a:moveTo>
                  <a:pt x="0" y="0"/>
                </a:moveTo>
                <a:lnTo>
                  <a:pt x="1419746" y="0"/>
                </a:lnTo>
                <a:lnTo>
                  <a:pt x="1419746" y="409952"/>
                </a:lnTo>
                <a:lnTo>
                  <a:pt x="0" y="40995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028700" y="8601377"/>
            <a:ext cx="16230600" cy="946847"/>
            <a:chOff x="0" y="0"/>
            <a:chExt cx="4274726" cy="249375"/>
          </a:xfrm>
        </p:grpSpPr>
        <p:sp>
          <p:nvSpPr>
            <p:cNvPr name="Freeform 4" id="4"/>
            <p:cNvSpPr/>
            <p:nvPr/>
          </p:nvSpPr>
          <p:spPr>
            <a:xfrm flipH="false" flipV="false" rot="0">
              <a:off x="0" y="0"/>
              <a:ext cx="4274726" cy="249375"/>
            </a:xfrm>
            <a:custGeom>
              <a:avLst/>
              <a:gdLst/>
              <a:ahLst/>
              <a:cxnLst/>
              <a:rect r="r" b="b" t="t" l="l"/>
              <a:pathLst>
                <a:path h="249375" w="4274726">
                  <a:moveTo>
                    <a:pt x="11925" y="0"/>
                  </a:moveTo>
                  <a:lnTo>
                    <a:pt x="4262801" y="0"/>
                  </a:lnTo>
                  <a:cubicBezTo>
                    <a:pt x="4269387" y="0"/>
                    <a:pt x="4274726" y="5339"/>
                    <a:pt x="4274726" y="11925"/>
                  </a:cubicBezTo>
                  <a:lnTo>
                    <a:pt x="4274726" y="237450"/>
                  </a:lnTo>
                  <a:cubicBezTo>
                    <a:pt x="4274726" y="244036"/>
                    <a:pt x="4269387" y="249375"/>
                    <a:pt x="4262801" y="249375"/>
                  </a:cubicBezTo>
                  <a:lnTo>
                    <a:pt x="11925" y="249375"/>
                  </a:lnTo>
                  <a:cubicBezTo>
                    <a:pt x="5339" y="249375"/>
                    <a:pt x="0" y="244036"/>
                    <a:pt x="0" y="237450"/>
                  </a:cubicBezTo>
                  <a:lnTo>
                    <a:pt x="0" y="11925"/>
                  </a:lnTo>
                  <a:cubicBezTo>
                    <a:pt x="0" y="5339"/>
                    <a:pt x="5339" y="0"/>
                    <a:pt x="11925" y="0"/>
                  </a:cubicBezTo>
                  <a:close/>
                </a:path>
              </a:pathLst>
            </a:custGeom>
            <a:solidFill>
              <a:srgbClr val="DD0505"/>
            </a:solidFill>
          </p:spPr>
        </p:sp>
        <p:sp>
          <p:nvSpPr>
            <p:cNvPr name="TextBox 5" id="5"/>
            <p:cNvSpPr txBox="true"/>
            <p:nvPr/>
          </p:nvSpPr>
          <p:spPr>
            <a:xfrm>
              <a:off x="0" y="-57150"/>
              <a:ext cx="4274726" cy="306525"/>
            </a:xfrm>
            <a:prstGeom prst="rect">
              <a:avLst/>
            </a:prstGeom>
          </p:spPr>
          <p:txBody>
            <a:bodyPr anchor="ctr" rtlCol="false" tIns="50800" lIns="50800" bIns="50800" rIns="50800"/>
            <a:lstStyle/>
            <a:p>
              <a:pPr algn="ctr">
                <a:lnSpc>
                  <a:spcPts val="3396"/>
                </a:lnSpc>
              </a:pPr>
            </a:p>
          </p:txBody>
        </p:sp>
      </p:grpSp>
      <p:sp>
        <p:nvSpPr>
          <p:cNvPr name="TextBox 6" id="6"/>
          <p:cNvSpPr txBox="true"/>
          <p:nvPr/>
        </p:nvSpPr>
        <p:spPr>
          <a:xfrm rot="0">
            <a:off x="2155836" y="1133475"/>
            <a:ext cx="13976328" cy="5456555"/>
          </a:xfrm>
          <a:prstGeom prst="rect">
            <a:avLst/>
          </a:prstGeom>
        </p:spPr>
        <p:txBody>
          <a:bodyPr anchor="t" rtlCol="false" tIns="0" lIns="0" bIns="0" rIns="0">
            <a:spAutoFit/>
          </a:bodyPr>
          <a:lstStyle/>
          <a:p>
            <a:pPr algn="ctr">
              <a:lnSpc>
                <a:spcPts val="8560"/>
              </a:lnSpc>
            </a:pPr>
            <a:r>
              <a:rPr lang="en-US" sz="8000" spc="576">
                <a:solidFill>
                  <a:srgbClr val="202020"/>
                </a:solidFill>
                <a:latin typeface="Anton Bold"/>
              </a:rPr>
              <a:t>PRODUCTO DE ANALÍTICA DE DATOS PARA LA PREDICCIÓN DEL PUNTAJE GLOBAL DEL SABER 11 DADO CIERTOS FACTORES SOCIOECONÓMICOS. </a:t>
            </a:r>
          </a:p>
        </p:txBody>
      </p:sp>
      <p:sp>
        <p:nvSpPr>
          <p:cNvPr name="TextBox 7" id="7"/>
          <p:cNvSpPr txBox="true"/>
          <p:nvPr/>
        </p:nvSpPr>
        <p:spPr>
          <a:xfrm rot="0">
            <a:off x="546168" y="6783214"/>
            <a:ext cx="7841926" cy="1463055"/>
          </a:xfrm>
          <a:prstGeom prst="rect">
            <a:avLst/>
          </a:prstGeom>
        </p:spPr>
        <p:txBody>
          <a:bodyPr anchor="t" rtlCol="false" tIns="0" lIns="0" bIns="0" rIns="0">
            <a:spAutoFit/>
          </a:bodyPr>
          <a:lstStyle/>
          <a:p>
            <a:pPr algn="ctr">
              <a:lnSpc>
                <a:spcPts val="11981"/>
              </a:lnSpc>
            </a:pPr>
            <a:r>
              <a:rPr lang="en-US" sz="8558">
                <a:solidFill>
                  <a:srgbClr val="DD0505"/>
                </a:solidFill>
                <a:latin typeface="Holiday Bold"/>
              </a:rPr>
              <a:t>Proyecto 3</a:t>
            </a:r>
          </a:p>
        </p:txBody>
      </p:sp>
      <p:sp>
        <p:nvSpPr>
          <p:cNvPr name="TextBox 8" id="8"/>
          <p:cNvSpPr txBox="true"/>
          <p:nvPr/>
        </p:nvSpPr>
        <p:spPr>
          <a:xfrm rot="0">
            <a:off x="1277209" y="8638889"/>
            <a:ext cx="5247836" cy="852773"/>
          </a:xfrm>
          <a:prstGeom prst="rect">
            <a:avLst/>
          </a:prstGeom>
        </p:spPr>
        <p:txBody>
          <a:bodyPr anchor="t" rtlCol="false" tIns="0" lIns="0" bIns="0" rIns="0">
            <a:spAutoFit/>
          </a:bodyPr>
          <a:lstStyle/>
          <a:p>
            <a:pPr>
              <a:lnSpc>
                <a:spcPts val="3396"/>
              </a:lnSpc>
            </a:pPr>
            <a:r>
              <a:rPr lang="en-US" sz="2426">
                <a:solidFill>
                  <a:srgbClr val="FFF6F0"/>
                </a:solidFill>
                <a:latin typeface="Raleway Bold"/>
              </a:rPr>
              <a:t>Analitica Computacional | 06 DIC 2023</a:t>
            </a:r>
          </a:p>
        </p:txBody>
      </p:sp>
      <p:sp>
        <p:nvSpPr>
          <p:cNvPr name="AutoShape 9" id="9"/>
          <p:cNvSpPr/>
          <p:nvPr/>
        </p:nvSpPr>
        <p:spPr>
          <a:xfrm rot="0">
            <a:off x="15688428" y="9074801"/>
            <a:ext cx="1129016" cy="0"/>
          </a:xfrm>
          <a:prstGeom prst="line">
            <a:avLst/>
          </a:prstGeom>
          <a:ln cap="flat" w="38100">
            <a:solidFill>
              <a:srgbClr val="FFFFFF"/>
            </a:solidFill>
            <a:prstDash val="solid"/>
            <a:headEnd type="none" len="sm" w="sm"/>
            <a:tailEnd type="arrow" len="sm" w="med"/>
          </a:ln>
        </p:spPr>
      </p:sp>
      <p:sp>
        <p:nvSpPr>
          <p:cNvPr name="TextBox 10" id="10"/>
          <p:cNvSpPr txBox="true"/>
          <p:nvPr/>
        </p:nvSpPr>
        <p:spPr>
          <a:xfrm rot="0">
            <a:off x="10591718" y="7171555"/>
            <a:ext cx="5247836" cy="852773"/>
          </a:xfrm>
          <a:prstGeom prst="rect">
            <a:avLst/>
          </a:prstGeom>
        </p:spPr>
        <p:txBody>
          <a:bodyPr anchor="t" rtlCol="false" tIns="0" lIns="0" bIns="0" rIns="0">
            <a:spAutoFit/>
          </a:bodyPr>
          <a:lstStyle/>
          <a:p>
            <a:pPr>
              <a:lnSpc>
                <a:spcPts val="3396"/>
              </a:lnSpc>
            </a:pPr>
            <a:r>
              <a:rPr lang="en-US" sz="2426">
                <a:solidFill>
                  <a:srgbClr val="202020"/>
                </a:solidFill>
                <a:latin typeface="Raleway Bold"/>
              </a:rPr>
              <a:t>Sergio Avendaño - 201923730</a:t>
            </a:r>
          </a:p>
          <a:p>
            <a:pPr>
              <a:lnSpc>
                <a:spcPts val="3396"/>
              </a:lnSpc>
            </a:pPr>
            <a:r>
              <a:rPr lang="en-US" sz="2426">
                <a:solidFill>
                  <a:srgbClr val="202020"/>
                </a:solidFill>
                <a:latin typeface="Raleway Bold"/>
              </a:rPr>
              <a:t>Juan Diego Torres - 201923251</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162446"/>
            <a:ext cx="1028700" cy="10611892"/>
            <a:chOff x="0" y="0"/>
            <a:chExt cx="270933" cy="2794902"/>
          </a:xfrm>
        </p:grpSpPr>
        <p:sp>
          <p:nvSpPr>
            <p:cNvPr name="Freeform 3" id="3"/>
            <p:cNvSpPr/>
            <p:nvPr/>
          </p:nvSpPr>
          <p:spPr>
            <a:xfrm flipH="false" flipV="false" rot="0">
              <a:off x="0" y="0"/>
              <a:ext cx="270933" cy="2794901"/>
            </a:xfrm>
            <a:custGeom>
              <a:avLst/>
              <a:gdLst/>
              <a:ahLst/>
              <a:cxnLst/>
              <a:rect r="r" b="b" t="t" l="l"/>
              <a:pathLst>
                <a:path h="2794901" w="270933">
                  <a:moveTo>
                    <a:pt x="0" y="0"/>
                  </a:moveTo>
                  <a:lnTo>
                    <a:pt x="270933" y="0"/>
                  </a:lnTo>
                  <a:lnTo>
                    <a:pt x="270933" y="2794901"/>
                  </a:lnTo>
                  <a:lnTo>
                    <a:pt x="0" y="2794901"/>
                  </a:lnTo>
                  <a:close/>
                </a:path>
              </a:pathLst>
            </a:custGeom>
            <a:solidFill>
              <a:srgbClr val="DD0505"/>
            </a:solidFill>
          </p:spPr>
        </p:sp>
        <p:sp>
          <p:nvSpPr>
            <p:cNvPr name="TextBox 4" id="4"/>
            <p:cNvSpPr txBox="true"/>
            <p:nvPr/>
          </p:nvSpPr>
          <p:spPr>
            <a:xfrm>
              <a:off x="0" y="-57150"/>
              <a:ext cx="270933" cy="2852052"/>
            </a:xfrm>
            <a:prstGeom prst="rect">
              <a:avLst/>
            </a:prstGeom>
          </p:spPr>
          <p:txBody>
            <a:bodyPr anchor="ctr" rtlCol="false" tIns="50800" lIns="50800" bIns="50800" rIns="50800"/>
            <a:lstStyle/>
            <a:p>
              <a:pPr algn="ctr">
                <a:lnSpc>
                  <a:spcPts val="3396"/>
                </a:lnSpc>
              </a:pPr>
            </a:p>
          </p:txBody>
        </p:sp>
      </p:grpSp>
      <p:grpSp>
        <p:nvGrpSpPr>
          <p:cNvPr name="Group 5" id="5"/>
          <p:cNvGrpSpPr/>
          <p:nvPr/>
        </p:nvGrpSpPr>
        <p:grpSpPr>
          <a:xfrm rot="0">
            <a:off x="0" y="7052691"/>
            <a:ext cx="7953981" cy="2074755"/>
            <a:chOff x="0" y="0"/>
            <a:chExt cx="2094876" cy="546437"/>
          </a:xfrm>
        </p:grpSpPr>
        <p:sp>
          <p:nvSpPr>
            <p:cNvPr name="Freeform 6" id="6"/>
            <p:cNvSpPr/>
            <p:nvPr/>
          </p:nvSpPr>
          <p:spPr>
            <a:xfrm flipH="false" flipV="false" rot="0">
              <a:off x="0" y="0"/>
              <a:ext cx="2094876" cy="546437"/>
            </a:xfrm>
            <a:custGeom>
              <a:avLst/>
              <a:gdLst/>
              <a:ahLst/>
              <a:cxnLst/>
              <a:rect r="r" b="b" t="t" l="l"/>
              <a:pathLst>
                <a:path h="546437" w="2094876">
                  <a:moveTo>
                    <a:pt x="0" y="0"/>
                  </a:moveTo>
                  <a:lnTo>
                    <a:pt x="2094876" y="0"/>
                  </a:lnTo>
                  <a:lnTo>
                    <a:pt x="2094876" y="546437"/>
                  </a:lnTo>
                  <a:lnTo>
                    <a:pt x="0" y="546437"/>
                  </a:lnTo>
                  <a:close/>
                </a:path>
              </a:pathLst>
            </a:custGeom>
            <a:solidFill>
              <a:srgbClr val="DD0505">
                <a:alpha val="4706"/>
              </a:srgbClr>
            </a:solidFill>
          </p:spPr>
        </p:sp>
        <p:sp>
          <p:nvSpPr>
            <p:cNvPr name="TextBox 7" id="7"/>
            <p:cNvSpPr txBox="true"/>
            <p:nvPr/>
          </p:nvSpPr>
          <p:spPr>
            <a:xfrm>
              <a:off x="0" y="-57150"/>
              <a:ext cx="2094876" cy="603587"/>
            </a:xfrm>
            <a:prstGeom prst="rect">
              <a:avLst/>
            </a:prstGeom>
          </p:spPr>
          <p:txBody>
            <a:bodyPr anchor="ctr" rtlCol="false" tIns="50800" lIns="50800" bIns="50800" rIns="50800"/>
            <a:lstStyle/>
            <a:p>
              <a:pPr algn="ctr">
                <a:lnSpc>
                  <a:spcPts val="3396"/>
                </a:lnSpc>
              </a:pPr>
            </a:p>
          </p:txBody>
        </p:sp>
      </p:grpSp>
      <p:sp>
        <p:nvSpPr>
          <p:cNvPr name="AutoShape 8" id="8"/>
          <p:cNvSpPr/>
          <p:nvPr/>
        </p:nvSpPr>
        <p:spPr>
          <a:xfrm rot="5400000">
            <a:off x="13144500" y="5124450"/>
            <a:ext cx="8229600" cy="0"/>
          </a:xfrm>
          <a:prstGeom prst="line">
            <a:avLst/>
          </a:prstGeom>
          <a:ln cap="flat" w="38100">
            <a:solidFill>
              <a:srgbClr val="202020"/>
            </a:solidFill>
            <a:prstDash val="solid"/>
            <a:headEnd type="none" len="sm" w="sm"/>
            <a:tailEnd type="none" len="sm" w="sm"/>
          </a:ln>
        </p:spPr>
      </p:sp>
      <p:sp>
        <p:nvSpPr>
          <p:cNvPr name="Freeform 9" id="9"/>
          <p:cNvSpPr/>
          <p:nvPr/>
        </p:nvSpPr>
        <p:spPr>
          <a:xfrm flipH="false" flipV="false" rot="0">
            <a:off x="3758857" y="1028700"/>
            <a:ext cx="13724500" cy="6840279"/>
          </a:xfrm>
          <a:custGeom>
            <a:avLst/>
            <a:gdLst/>
            <a:ahLst/>
            <a:cxnLst/>
            <a:rect r="r" b="b" t="t" l="l"/>
            <a:pathLst>
              <a:path h="6840279" w="13724500">
                <a:moveTo>
                  <a:pt x="0" y="0"/>
                </a:moveTo>
                <a:lnTo>
                  <a:pt x="13724499" y="0"/>
                </a:lnTo>
                <a:lnTo>
                  <a:pt x="13724499" y="6840279"/>
                </a:lnTo>
                <a:lnTo>
                  <a:pt x="0" y="6840279"/>
                </a:lnTo>
                <a:lnTo>
                  <a:pt x="0" y="0"/>
                </a:lnTo>
                <a:close/>
              </a:path>
            </a:pathLst>
          </a:custGeom>
          <a:blipFill>
            <a:blip r:embed="rId2"/>
            <a:stretch>
              <a:fillRect l="0" t="0" r="0" b="0"/>
            </a:stretch>
          </a:blipFill>
        </p:spPr>
      </p:sp>
      <p:sp>
        <p:nvSpPr>
          <p:cNvPr name="TextBox 10" id="10"/>
          <p:cNvSpPr txBox="true"/>
          <p:nvPr/>
        </p:nvSpPr>
        <p:spPr>
          <a:xfrm rot="0">
            <a:off x="1028700" y="557938"/>
            <a:ext cx="4966661" cy="2572041"/>
          </a:xfrm>
          <a:prstGeom prst="rect">
            <a:avLst/>
          </a:prstGeom>
        </p:spPr>
        <p:txBody>
          <a:bodyPr anchor="t" rtlCol="false" tIns="0" lIns="0" bIns="0" rIns="0">
            <a:spAutoFit/>
          </a:bodyPr>
          <a:lstStyle/>
          <a:p>
            <a:pPr>
              <a:lnSpc>
                <a:spcPts val="9977"/>
              </a:lnSpc>
            </a:pPr>
            <a:r>
              <a:rPr lang="en-US" sz="9412">
                <a:solidFill>
                  <a:srgbClr val="202020"/>
                </a:solidFill>
                <a:latin typeface="Anton"/>
              </a:rPr>
              <a:t>DASH</a:t>
            </a:r>
          </a:p>
          <a:p>
            <a:pPr>
              <a:lnSpc>
                <a:spcPts val="9977"/>
              </a:lnSpc>
            </a:pPr>
            <a:r>
              <a:rPr lang="en-US" sz="9412">
                <a:solidFill>
                  <a:srgbClr val="202020"/>
                </a:solidFill>
                <a:latin typeface="Anton"/>
              </a:rPr>
              <a:t>BOARD</a:t>
            </a:r>
          </a:p>
        </p:txBody>
      </p:sp>
      <p:sp>
        <p:nvSpPr>
          <p:cNvPr name="TextBox 11" id="11"/>
          <p:cNvSpPr txBox="true"/>
          <p:nvPr/>
        </p:nvSpPr>
        <p:spPr>
          <a:xfrm rot="0">
            <a:off x="14992215" y="1115377"/>
            <a:ext cx="806390" cy="316230"/>
          </a:xfrm>
          <a:prstGeom prst="rect">
            <a:avLst/>
          </a:prstGeom>
        </p:spPr>
        <p:txBody>
          <a:bodyPr anchor="t" rtlCol="false" tIns="0" lIns="0" bIns="0" rIns="0">
            <a:spAutoFit/>
          </a:bodyPr>
          <a:lstStyle/>
          <a:p>
            <a:pPr>
              <a:lnSpc>
                <a:spcPts val="2520"/>
              </a:lnSpc>
            </a:pPr>
            <a:r>
              <a:rPr lang="en-US" sz="1800">
                <a:solidFill>
                  <a:srgbClr val="202020"/>
                </a:solidFill>
                <a:latin typeface="Raleway"/>
              </a:rPr>
              <a:t>Page</a:t>
            </a:r>
          </a:p>
        </p:txBody>
      </p:sp>
      <p:sp>
        <p:nvSpPr>
          <p:cNvPr name="TextBox 12" id="12"/>
          <p:cNvSpPr txBox="true"/>
          <p:nvPr/>
        </p:nvSpPr>
        <p:spPr>
          <a:xfrm rot="0">
            <a:off x="15395410" y="1115377"/>
            <a:ext cx="1220848" cy="316230"/>
          </a:xfrm>
          <a:prstGeom prst="rect">
            <a:avLst/>
          </a:prstGeom>
        </p:spPr>
        <p:txBody>
          <a:bodyPr anchor="t" rtlCol="false" tIns="0" lIns="0" bIns="0" rIns="0">
            <a:spAutoFit/>
          </a:bodyPr>
          <a:lstStyle/>
          <a:p>
            <a:pPr algn="r">
              <a:lnSpc>
                <a:spcPts val="2520"/>
              </a:lnSpc>
            </a:pPr>
            <a:r>
              <a:rPr lang="en-US" sz="1800">
                <a:solidFill>
                  <a:srgbClr val="AF2929"/>
                </a:solidFill>
                <a:latin typeface="Raleway Bold"/>
              </a:rPr>
              <a:t>08 of 12</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202020"/>
        </a:solidFill>
      </p:bgPr>
    </p:bg>
    <p:spTree>
      <p:nvGrpSpPr>
        <p:cNvPr id="1" name=""/>
        <p:cNvGrpSpPr/>
        <p:nvPr/>
      </p:nvGrpSpPr>
      <p:grpSpPr>
        <a:xfrm>
          <a:off x="0" y="0"/>
          <a:ext cx="0" cy="0"/>
          <a:chOff x="0" y="0"/>
          <a:chExt cx="0" cy="0"/>
        </a:xfrm>
      </p:grpSpPr>
      <p:grpSp>
        <p:nvGrpSpPr>
          <p:cNvPr name="Group 2" id="2"/>
          <p:cNvGrpSpPr/>
          <p:nvPr/>
        </p:nvGrpSpPr>
        <p:grpSpPr>
          <a:xfrm rot="0">
            <a:off x="-137828" y="3471554"/>
            <a:ext cx="18563655" cy="2066342"/>
            <a:chOff x="0" y="0"/>
            <a:chExt cx="4889193" cy="544222"/>
          </a:xfrm>
        </p:grpSpPr>
        <p:sp>
          <p:nvSpPr>
            <p:cNvPr name="Freeform 3" id="3"/>
            <p:cNvSpPr/>
            <p:nvPr/>
          </p:nvSpPr>
          <p:spPr>
            <a:xfrm flipH="false" flipV="false" rot="0">
              <a:off x="0" y="0"/>
              <a:ext cx="4889193" cy="544222"/>
            </a:xfrm>
            <a:custGeom>
              <a:avLst/>
              <a:gdLst/>
              <a:ahLst/>
              <a:cxnLst/>
              <a:rect r="r" b="b" t="t" l="l"/>
              <a:pathLst>
                <a:path h="544222" w="4889193">
                  <a:moveTo>
                    <a:pt x="0" y="0"/>
                  </a:moveTo>
                  <a:lnTo>
                    <a:pt x="4889193" y="0"/>
                  </a:lnTo>
                  <a:lnTo>
                    <a:pt x="4889193" y="544222"/>
                  </a:lnTo>
                  <a:lnTo>
                    <a:pt x="0" y="544222"/>
                  </a:lnTo>
                  <a:close/>
                </a:path>
              </a:pathLst>
            </a:custGeom>
            <a:solidFill>
              <a:srgbClr val="DD0505">
                <a:alpha val="9804"/>
              </a:srgbClr>
            </a:solidFill>
          </p:spPr>
        </p:sp>
        <p:sp>
          <p:nvSpPr>
            <p:cNvPr name="TextBox 4" id="4"/>
            <p:cNvSpPr txBox="true"/>
            <p:nvPr/>
          </p:nvSpPr>
          <p:spPr>
            <a:xfrm>
              <a:off x="0" y="-57150"/>
              <a:ext cx="4889193" cy="601372"/>
            </a:xfrm>
            <a:prstGeom prst="rect">
              <a:avLst/>
            </a:prstGeom>
          </p:spPr>
          <p:txBody>
            <a:bodyPr anchor="ctr" rtlCol="false" tIns="50800" lIns="50800" bIns="50800" rIns="50800"/>
            <a:lstStyle/>
            <a:p>
              <a:pPr algn="ctr">
                <a:lnSpc>
                  <a:spcPts val="3396"/>
                </a:lnSpc>
              </a:pPr>
            </a:p>
          </p:txBody>
        </p:sp>
      </p:grpSp>
      <p:grpSp>
        <p:nvGrpSpPr>
          <p:cNvPr name="Group 5" id="5"/>
          <p:cNvGrpSpPr/>
          <p:nvPr/>
        </p:nvGrpSpPr>
        <p:grpSpPr>
          <a:xfrm rot="0">
            <a:off x="-137828" y="5542554"/>
            <a:ext cx="18563655" cy="2066342"/>
            <a:chOff x="0" y="0"/>
            <a:chExt cx="4889193" cy="544222"/>
          </a:xfrm>
        </p:grpSpPr>
        <p:sp>
          <p:nvSpPr>
            <p:cNvPr name="Freeform 6" id="6"/>
            <p:cNvSpPr/>
            <p:nvPr/>
          </p:nvSpPr>
          <p:spPr>
            <a:xfrm flipH="false" flipV="false" rot="0">
              <a:off x="0" y="0"/>
              <a:ext cx="4889193" cy="544222"/>
            </a:xfrm>
            <a:custGeom>
              <a:avLst/>
              <a:gdLst/>
              <a:ahLst/>
              <a:cxnLst/>
              <a:rect r="r" b="b" t="t" l="l"/>
              <a:pathLst>
                <a:path h="544222" w="4889193">
                  <a:moveTo>
                    <a:pt x="0" y="0"/>
                  </a:moveTo>
                  <a:lnTo>
                    <a:pt x="4889193" y="0"/>
                  </a:lnTo>
                  <a:lnTo>
                    <a:pt x="4889193" y="544222"/>
                  </a:lnTo>
                  <a:lnTo>
                    <a:pt x="0" y="544222"/>
                  </a:lnTo>
                  <a:close/>
                </a:path>
              </a:pathLst>
            </a:custGeom>
            <a:solidFill>
              <a:srgbClr val="FFF6F0">
                <a:alpha val="9804"/>
              </a:srgbClr>
            </a:solidFill>
          </p:spPr>
        </p:sp>
        <p:sp>
          <p:nvSpPr>
            <p:cNvPr name="TextBox 7" id="7"/>
            <p:cNvSpPr txBox="true"/>
            <p:nvPr/>
          </p:nvSpPr>
          <p:spPr>
            <a:xfrm>
              <a:off x="0" y="-57150"/>
              <a:ext cx="4889193" cy="601372"/>
            </a:xfrm>
            <a:prstGeom prst="rect">
              <a:avLst/>
            </a:prstGeom>
          </p:spPr>
          <p:txBody>
            <a:bodyPr anchor="ctr" rtlCol="false" tIns="50800" lIns="50800" bIns="50800" rIns="50800"/>
            <a:lstStyle/>
            <a:p>
              <a:pPr algn="ctr">
                <a:lnSpc>
                  <a:spcPts val="3396"/>
                </a:lnSpc>
              </a:pPr>
            </a:p>
          </p:txBody>
        </p:sp>
      </p:grpSp>
      <p:sp>
        <p:nvSpPr>
          <p:cNvPr name="Freeform 8" id="8"/>
          <p:cNvSpPr/>
          <p:nvPr/>
        </p:nvSpPr>
        <p:spPr>
          <a:xfrm flipH="false" flipV="false" rot="0">
            <a:off x="1018098" y="3906958"/>
            <a:ext cx="1198065" cy="1198065"/>
          </a:xfrm>
          <a:custGeom>
            <a:avLst/>
            <a:gdLst/>
            <a:ahLst/>
            <a:cxnLst/>
            <a:rect r="r" b="b" t="t" l="l"/>
            <a:pathLst>
              <a:path h="1198065" w="1198065">
                <a:moveTo>
                  <a:pt x="0" y="0"/>
                </a:moveTo>
                <a:lnTo>
                  <a:pt x="1198065" y="0"/>
                </a:lnTo>
                <a:lnTo>
                  <a:pt x="1198065" y="1198066"/>
                </a:lnTo>
                <a:lnTo>
                  <a:pt x="0" y="11980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1018098" y="5977959"/>
            <a:ext cx="1198065" cy="1198065"/>
          </a:xfrm>
          <a:custGeom>
            <a:avLst/>
            <a:gdLst/>
            <a:ahLst/>
            <a:cxnLst/>
            <a:rect r="r" b="b" t="t" l="l"/>
            <a:pathLst>
              <a:path h="1198065" w="1198065">
                <a:moveTo>
                  <a:pt x="0" y="0"/>
                </a:moveTo>
                <a:lnTo>
                  <a:pt x="1198065" y="0"/>
                </a:lnTo>
                <a:lnTo>
                  <a:pt x="1198065" y="1198065"/>
                </a:lnTo>
                <a:lnTo>
                  <a:pt x="0" y="119806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0">
            <a:off x="6969234" y="-2506837"/>
            <a:ext cx="5406890" cy="5406890"/>
          </a:xfrm>
          <a:custGeom>
            <a:avLst/>
            <a:gdLst/>
            <a:ahLst/>
            <a:cxnLst/>
            <a:rect r="r" b="b" t="t" l="l"/>
            <a:pathLst>
              <a:path h="5406890" w="5406890">
                <a:moveTo>
                  <a:pt x="0" y="0"/>
                </a:moveTo>
                <a:lnTo>
                  <a:pt x="5406890" y="0"/>
                </a:lnTo>
                <a:lnTo>
                  <a:pt x="5406890" y="5406891"/>
                </a:lnTo>
                <a:lnTo>
                  <a:pt x="0" y="5406891"/>
                </a:lnTo>
                <a:lnTo>
                  <a:pt x="0" y="0"/>
                </a:lnTo>
                <a:close/>
              </a:path>
            </a:pathLst>
          </a:custGeom>
          <a:blipFill>
            <a:blip r:embed="rId4">
              <a:alphaModFix amt="19999"/>
              <a:extLst>
                <a:ext uri="{96DAC541-7B7A-43D3-8B79-37D633B846F1}">
                  <asvg:svgBlip xmlns:asvg="http://schemas.microsoft.com/office/drawing/2016/SVG/main" r:embed="rId5"/>
                </a:ext>
              </a:extLst>
            </a:blip>
            <a:stretch>
              <a:fillRect l="0" t="0" r="0" b="0"/>
            </a:stretch>
          </a:blipFill>
        </p:spPr>
      </p:sp>
      <p:sp>
        <p:nvSpPr>
          <p:cNvPr name="TextBox 11" id="11"/>
          <p:cNvSpPr txBox="true"/>
          <p:nvPr/>
        </p:nvSpPr>
        <p:spPr>
          <a:xfrm rot="0">
            <a:off x="1028700" y="1294468"/>
            <a:ext cx="11594803" cy="1300785"/>
          </a:xfrm>
          <a:prstGeom prst="rect">
            <a:avLst/>
          </a:prstGeom>
        </p:spPr>
        <p:txBody>
          <a:bodyPr anchor="t" rtlCol="false" tIns="0" lIns="0" bIns="0" rIns="0">
            <a:spAutoFit/>
          </a:bodyPr>
          <a:lstStyle/>
          <a:p>
            <a:pPr>
              <a:lnSpc>
                <a:spcPts val="9974"/>
              </a:lnSpc>
            </a:pPr>
            <a:r>
              <a:rPr lang="en-US" sz="9410">
                <a:solidFill>
                  <a:srgbClr val="FFF6F0"/>
                </a:solidFill>
                <a:latin typeface="Anton"/>
              </a:rPr>
              <a:t>Análisis y Conlusiones </a:t>
            </a:r>
          </a:p>
        </p:txBody>
      </p:sp>
      <p:sp>
        <p:nvSpPr>
          <p:cNvPr name="TextBox 12" id="12"/>
          <p:cNvSpPr txBox="true"/>
          <p:nvPr/>
        </p:nvSpPr>
        <p:spPr>
          <a:xfrm rot="0">
            <a:off x="2844236" y="3781895"/>
            <a:ext cx="13189717" cy="1590675"/>
          </a:xfrm>
          <a:prstGeom prst="rect">
            <a:avLst/>
          </a:prstGeom>
        </p:spPr>
        <p:txBody>
          <a:bodyPr anchor="t" rtlCol="false" tIns="0" lIns="0" bIns="0" rIns="0">
            <a:spAutoFit/>
          </a:bodyPr>
          <a:lstStyle/>
          <a:p>
            <a:pPr>
              <a:lnSpc>
                <a:spcPts val="4200"/>
              </a:lnSpc>
              <a:spcBef>
                <a:spcPct val="0"/>
              </a:spcBef>
            </a:pPr>
            <a:r>
              <a:rPr lang="en-US" sz="3000" spc="198">
                <a:solidFill>
                  <a:srgbClr val="FFF6F0"/>
                </a:solidFill>
                <a:latin typeface="Raleway"/>
              </a:rPr>
              <a:t>Tomando en cuenta las métricas presentadas durante el informe, se puede ver que el modelo seleccionado fue el K2 ya que tiene una precisión mayor que el otro modelo. </a:t>
            </a:r>
          </a:p>
        </p:txBody>
      </p:sp>
      <p:sp>
        <p:nvSpPr>
          <p:cNvPr name="TextBox 13" id="13"/>
          <p:cNvSpPr txBox="true"/>
          <p:nvPr/>
        </p:nvSpPr>
        <p:spPr>
          <a:xfrm rot="0">
            <a:off x="2844236" y="5484822"/>
            <a:ext cx="13189717" cy="2124075"/>
          </a:xfrm>
          <a:prstGeom prst="rect">
            <a:avLst/>
          </a:prstGeom>
        </p:spPr>
        <p:txBody>
          <a:bodyPr anchor="t" rtlCol="false" tIns="0" lIns="0" bIns="0" rIns="0">
            <a:spAutoFit/>
          </a:bodyPr>
          <a:lstStyle/>
          <a:p>
            <a:pPr>
              <a:lnSpc>
                <a:spcPts val="4200"/>
              </a:lnSpc>
              <a:spcBef>
                <a:spcPct val="0"/>
              </a:spcBef>
            </a:pPr>
            <a:r>
              <a:rPr lang="en-US" sz="3000" spc="198">
                <a:solidFill>
                  <a:srgbClr val="FFF6F0"/>
                </a:solidFill>
                <a:latin typeface="Raleway"/>
              </a:rPr>
              <a:t>Bajo el criterio de BicScore y el K2Score se sabe que, entre más bajo estos valores, la red se ajusta mejor y el BicScore es menor que el K2Score. Pero el modelo seleccionado termina siendo el K2 ya que la precisión tiene más peso. </a:t>
            </a:r>
          </a:p>
        </p:txBody>
      </p:sp>
      <p:sp>
        <p:nvSpPr>
          <p:cNvPr name="Freeform 14" id="14"/>
          <p:cNvSpPr/>
          <p:nvPr/>
        </p:nvSpPr>
        <p:spPr>
          <a:xfrm flipH="false" flipV="false" rot="0">
            <a:off x="1018098" y="8060235"/>
            <a:ext cx="1198065" cy="1198065"/>
          </a:xfrm>
          <a:custGeom>
            <a:avLst/>
            <a:gdLst/>
            <a:ahLst/>
            <a:cxnLst/>
            <a:rect r="r" b="b" t="t" l="l"/>
            <a:pathLst>
              <a:path h="1198065" w="1198065">
                <a:moveTo>
                  <a:pt x="0" y="0"/>
                </a:moveTo>
                <a:lnTo>
                  <a:pt x="1198065" y="0"/>
                </a:lnTo>
                <a:lnTo>
                  <a:pt x="1198065" y="1198065"/>
                </a:lnTo>
                <a:lnTo>
                  <a:pt x="0" y="119806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5" id="15"/>
          <p:cNvSpPr txBox="true"/>
          <p:nvPr/>
        </p:nvSpPr>
        <p:spPr>
          <a:xfrm rot="0">
            <a:off x="2844236" y="7993560"/>
            <a:ext cx="13189717" cy="2124075"/>
          </a:xfrm>
          <a:prstGeom prst="rect">
            <a:avLst/>
          </a:prstGeom>
        </p:spPr>
        <p:txBody>
          <a:bodyPr anchor="t" rtlCol="false" tIns="0" lIns="0" bIns="0" rIns="0">
            <a:spAutoFit/>
          </a:bodyPr>
          <a:lstStyle/>
          <a:p>
            <a:pPr>
              <a:lnSpc>
                <a:spcPts val="4200"/>
              </a:lnSpc>
              <a:spcBef>
                <a:spcPct val="0"/>
              </a:spcBef>
            </a:pPr>
            <a:r>
              <a:rPr lang="en-US" sz="3000" spc="198">
                <a:solidFill>
                  <a:srgbClr val="FFF6F0"/>
                </a:solidFill>
                <a:latin typeface="Raleway"/>
              </a:rPr>
              <a:t>Para que se mejoren los resultados de las pruebas saber, es necesario fomentar estrategias gubernamentales que permitan el acceso de todos los estudiantes a internet, que los colegios sean bilingües y que se tengan jornadas escolares completas </a:t>
            </a:r>
          </a:p>
        </p:txBody>
      </p:sp>
      <p:sp>
        <p:nvSpPr>
          <p:cNvPr name="AutoShape 16" id="16"/>
          <p:cNvSpPr/>
          <p:nvPr/>
        </p:nvSpPr>
        <p:spPr>
          <a:xfrm rot="5400000">
            <a:off x="13144500" y="5124450"/>
            <a:ext cx="8229600" cy="0"/>
          </a:xfrm>
          <a:prstGeom prst="line">
            <a:avLst/>
          </a:prstGeom>
          <a:ln cap="flat" w="38100">
            <a:solidFill>
              <a:srgbClr val="FFF6F0"/>
            </a:solidFill>
            <a:prstDash val="solid"/>
            <a:headEnd type="none" len="sm" w="sm"/>
            <a:tailEnd type="none" len="sm" w="sm"/>
          </a:ln>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292828"/>
        </a:solidFill>
      </p:bgPr>
    </p:bg>
    <p:spTree>
      <p:nvGrpSpPr>
        <p:cNvPr id="1" name=""/>
        <p:cNvGrpSpPr/>
        <p:nvPr/>
      </p:nvGrpSpPr>
      <p:grpSpPr>
        <a:xfrm>
          <a:off x="0" y="0"/>
          <a:ext cx="0" cy="0"/>
          <a:chOff x="0" y="0"/>
          <a:chExt cx="0" cy="0"/>
        </a:xfrm>
      </p:grpSpPr>
      <p:grpSp>
        <p:nvGrpSpPr>
          <p:cNvPr name="Group 2" id="2"/>
          <p:cNvGrpSpPr/>
          <p:nvPr/>
        </p:nvGrpSpPr>
        <p:grpSpPr>
          <a:xfrm rot="0">
            <a:off x="2667854" y="3213770"/>
            <a:ext cx="644198" cy="644198"/>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D0505"/>
            </a:solidFill>
          </p:spPr>
        </p:sp>
        <p:sp>
          <p:nvSpPr>
            <p:cNvPr name="TextBox 4" id="4"/>
            <p:cNvSpPr txBox="true"/>
            <p:nvPr/>
          </p:nvSpPr>
          <p:spPr>
            <a:xfrm>
              <a:off x="76200" y="0"/>
              <a:ext cx="660400" cy="736600"/>
            </a:xfrm>
            <a:prstGeom prst="rect">
              <a:avLst/>
            </a:prstGeom>
          </p:spPr>
          <p:txBody>
            <a:bodyPr anchor="ctr" rtlCol="false" tIns="50800" lIns="50800" bIns="50800" rIns="50800"/>
            <a:lstStyle/>
            <a:p>
              <a:pPr algn="ctr">
                <a:lnSpc>
                  <a:spcPts val="3512"/>
                </a:lnSpc>
              </a:pPr>
            </a:p>
          </p:txBody>
        </p:sp>
      </p:grpSp>
      <p:grpSp>
        <p:nvGrpSpPr>
          <p:cNvPr name="Group 5" id="5"/>
          <p:cNvGrpSpPr/>
          <p:nvPr/>
        </p:nvGrpSpPr>
        <p:grpSpPr>
          <a:xfrm rot="0">
            <a:off x="9933310" y="3213770"/>
            <a:ext cx="644198" cy="644198"/>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D0505"/>
            </a:solidFill>
          </p:spPr>
        </p:sp>
        <p:sp>
          <p:nvSpPr>
            <p:cNvPr name="TextBox 7" id="7"/>
            <p:cNvSpPr txBox="true"/>
            <p:nvPr/>
          </p:nvSpPr>
          <p:spPr>
            <a:xfrm>
              <a:off x="76200" y="0"/>
              <a:ext cx="660400" cy="736600"/>
            </a:xfrm>
            <a:prstGeom prst="rect">
              <a:avLst/>
            </a:prstGeom>
          </p:spPr>
          <p:txBody>
            <a:bodyPr anchor="ctr" rtlCol="false" tIns="50800" lIns="50800" bIns="50800" rIns="50800"/>
            <a:lstStyle/>
            <a:p>
              <a:pPr algn="ctr">
                <a:lnSpc>
                  <a:spcPts val="3512"/>
                </a:lnSpc>
              </a:pPr>
            </a:p>
          </p:txBody>
        </p:sp>
      </p:grpSp>
      <p:grpSp>
        <p:nvGrpSpPr>
          <p:cNvPr name="Group 8" id="8"/>
          <p:cNvGrpSpPr/>
          <p:nvPr/>
        </p:nvGrpSpPr>
        <p:grpSpPr>
          <a:xfrm rot="0">
            <a:off x="2667854" y="4094043"/>
            <a:ext cx="644198" cy="644198"/>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D0505"/>
            </a:solidFill>
          </p:spPr>
        </p:sp>
        <p:sp>
          <p:nvSpPr>
            <p:cNvPr name="TextBox 10" id="10"/>
            <p:cNvSpPr txBox="true"/>
            <p:nvPr/>
          </p:nvSpPr>
          <p:spPr>
            <a:xfrm>
              <a:off x="76200" y="0"/>
              <a:ext cx="660400" cy="736600"/>
            </a:xfrm>
            <a:prstGeom prst="rect">
              <a:avLst/>
            </a:prstGeom>
          </p:spPr>
          <p:txBody>
            <a:bodyPr anchor="ctr" rtlCol="false" tIns="50800" lIns="50800" bIns="50800" rIns="50800"/>
            <a:lstStyle/>
            <a:p>
              <a:pPr algn="ctr">
                <a:lnSpc>
                  <a:spcPts val="3512"/>
                </a:lnSpc>
              </a:pPr>
            </a:p>
          </p:txBody>
        </p:sp>
      </p:grpSp>
      <p:grpSp>
        <p:nvGrpSpPr>
          <p:cNvPr name="Group 11" id="11"/>
          <p:cNvGrpSpPr/>
          <p:nvPr/>
        </p:nvGrpSpPr>
        <p:grpSpPr>
          <a:xfrm rot="0">
            <a:off x="9933310" y="4094043"/>
            <a:ext cx="644198" cy="644198"/>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D0505"/>
            </a:solidFill>
          </p:spPr>
        </p:sp>
        <p:sp>
          <p:nvSpPr>
            <p:cNvPr name="TextBox 13" id="13"/>
            <p:cNvSpPr txBox="true"/>
            <p:nvPr/>
          </p:nvSpPr>
          <p:spPr>
            <a:xfrm>
              <a:off x="76200" y="0"/>
              <a:ext cx="660400" cy="736600"/>
            </a:xfrm>
            <a:prstGeom prst="rect">
              <a:avLst/>
            </a:prstGeom>
          </p:spPr>
          <p:txBody>
            <a:bodyPr anchor="ctr" rtlCol="false" tIns="50800" lIns="50800" bIns="50800" rIns="50800"/>
            <a:lstStyle/>
            <a:p>
              <a:pPr algn="ctr">
                <a:lnSpc>
                  <a:spcPts val="3512"/>
                </a:lnSpc>
              </a:pPr>
            </a:p>
          </p:txBody>
        </p:sp>
      </p:grpSp>
      <p:grpSp>
        <p:nvGrpSpPr>
          <p:cNvPr name="Group 14" id="14"/>
          <p:cNvGrpSpPr/>
          <p:nvPr/>
        </p:nvGrpSpPr>
        <p:grpSpPr>
          <a:xfrm rot="0">
            <a:off x="2667854" y="4974470"/>
            <a:ext cx="644198" cy="644198"/>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D0505"/>
            </a:solidFill>
          </p:spPr>
        </p:sp>
        <p:sp>
          <p:nvSpPr>
            <p:cNvPr name="TextBox 16" id="16"/>
            <p:cNvSpPr txBox="true"/>
            <p:nvPr/>
          </p:nvSpPr>
          <p:spPr>
            <a:xfrm>
              <a:off x="76200" y="0"/>
              <a:ext cx="660400" cy="736600"/>
            </a:xfrm>
            <a:prstGeom prst="rect">
              <a:avLst/>
            </a:prstGeom>
          </p:spPr>
          <p:txBody>
            <a:bodyPr anchor="ctr" rtlCol="false" tIns="50800" lIns="50800" bIns="50800" rIns="50800"/>
            <a:lstStyle/>
            <a:p>
              <a:pPr algn="ctr">
                <a:lnSpc>
                  <a:spcPts val="3512"/>
                </a:lnSpc>
              </a:pPr>
            </a:p>
          </p:txBody>
        </p:sp>
      </p:grpSp>
      <p:grpSp>
        <p:nvGrpSpPr>
          <p:cNvPr name="Group 17" id="17"/>
          <p:cNvGrpSpPr/>
          <p:nvPr/>
        </p:nvGrpSpPr>
        <p:grpSpPr>
          <a:xfrm rot="0">
            <a:off x="9933310" y="4974470"/>
            <a:ext cx="644198" cy="644198"/>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D0505"/>
            </a:solidFill>
          </p:spPr>
        </p:sp>
        <p:sp>
          <p:nvSpPr>
            <p:cNvPr name="TextBox 19" id="19"/>
            <p:cNvSpPr txBox="true"/>
            <p:nvPr/>
          </p:nvSpPr>
          <p:spPr>
            <a:xfrm>
              <a:off x="76200" y="0"/>
              <a:ext cx="660400" cy="736600"/>
            </a:xfrm>
            <a:prstGeom prst="rect">
              <a:avLst/>
            </a:prstGeom>
          </p:spPr>
          <p:txBody>
            <a:bodyPr anchor="ctr" rtlCol="false" tIns="50800" lIns="50800" bIns="50800" rIns="50800"/>
            <a:lstStyle/>
            <a:p>
              <a:pPr algn="ctr">
                <a:lnSpc>
                  <a:spcPts val="3512"/>
                </a:lnSpc>
              </a:pPr>
            </a:p>
          </p:txBody>
        </p:sp>
      </p:grpSp>
      <p:grpSp>
        <p:nvGrpSpPr>
          <p:cNvPr name="Group 20" id="20"/>
          <p:cNvGrpSpPr/>
          <p:nvPr/>
        </p:nvGrpSpPr>
        <p:grpSpPr>
          <a:xfrm rot="0">
            <a:off x="2667854" y="5856793"/>
            <a:ext cx="644198" cy="644198"/>
            <a:chOff x="0" y="0"/>
            <a:chExt cx="812800" cy="812800"/>
          </a:xfrm>
        </p:grpSpPr>
        <p:sp>
          <p:nvSpPr>
            <p:cNvPr name="Freeform 21" id="2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D0505"/>
            </a:solidFill>
          </p:spPr>
        </p:sp>
        <p:sp>
          <p:nvSpPr>
            <p:cNvPr name="TextBox 22" id="22"/>
            <p:cNvSpPr txBox="true"/>
            <p:nvPr/>
          </p:nvSpPr>
          <p:spPr>
            <a:xfrm>
              <a:off x="76200" y="0"/>
              <a:ext cx="660400" cy="736600"/>
            </a:xfrm>
            <a:prstGeom prst="rect">
              <a:avLst/>
            </a:prstGeom>
          </p:spPr>
          <p:txBody>
            <a:bodyPr anchor="ctr" rtlCol="false" tIns="50800" lIns="50800" bIns="50800" rIns="50800"/>
            <a:lstStyle/>
            <a:p>
              <a:pPr algn="ctr">
                <a:lnSpc>
                  <a:spcPts val="3512"/>
                </a:lnSpc>
              </a:pPr>
            </a:p>
          </p:txBody>
        </p:sp>
      </p:grpSp>
      <p:grpSp>
        <p:nvGrpSpPr>
          <p:cNvPr name="Group 23" id="23"/>
          <p:cNvGrpSpPr/>
          <p:nvPr/>
        </p:nvGrpSpPr>
        <p:grpSpPr>
          <a:xfrm rot="0">
            <a:off x="2667854" y="6739115"/>
            <a:ext cx="644198" cy="644198"/>
            <a:chOff x="0" y="0"/>
            <a:chExt cx="812800" cy="812800"/>
          </a:xfrm>
        </p:grpSpPr>
        <p:sp>
          <p:nvSpPr>
            <p:cNvPr name="Freeform 24" id="2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D0505"/>
            </a:solidFill>
          </p:spPr>
        </p:sp>
        <p:sp>
          <p:nvSpPr>
            <p:cNvPr name="TextBox 25" id="25"/>
            <p:cNvSpPr txBox="true"/>
            <p:nvPr/>
          </p:nvSpPr>
          <p:spPr>
            <a:xfrm>
              <a:off x="76200" y="0"/>
              <a:ext cx="660400" cy="736600"/>
            </a:xfrm>
            <a:prstGeom prst="rect">
              <a:avLst/>
            </a:prstGeom>
          </p:spPr>
          <p:txBody>
            <a:bodyPr anchor="ctr" rtlCol="false" tIns="50800" lIns="50800" bIns="50800" rIns="50800"/>
            <a:lstStyle/>
            <a:p>
              <a:pPr algn="ctr">
                <a:lnSpc>
                  <a:spcPts val="3512"/>
                </a:lnSpc>
              </a:pPr>
            </a:p>
          </p:txBody>
        </p:sp>
      </p:grpSp>
      <p:grpSp>
        <p:nvGrpSpPr>
          <p:cNvPr name="Group 26" id="26"/>
          <p:cNvGrpSpPr/>
          <p:nvPr/>
        </p:nvGrpSpPr>
        <p:grpSpPr>
          <a:xfrm rot="0">
            <a:off x="2667854" y="7621438"/>
            <a:ext cx="644198" cy="644198"/>
            <a:chOff x="0" y="0"/>
            <a:chExt cx="812800" cy="812800"/>
          </a:xfrm>
        </p:grpSpPr>
        <p:sp>
          <p:nvSpPr>
            <p:cNvPr name="Freeform 27" id="2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D0505"/>
            </a:solidFill>
          </p:spPr>
        </p:sp>
        <p:sp>
          <p:nvSpPr>
            <p:cNvPr name="TextBox 28" id="28"/>
            <p:cNvSpPr txBox="true"/>
            <p:nvPr/>
          </p:nvSpPr>
          <p:spPr>
            <a:xfrm>
              <a:off x="76200" y="0"/>
              <a:ext cx="660400" cy="736600"/>
            </a:xfrm>
            <a:prstGeom prst="rect">
              <a:avLst/>
            </a:prstGeom>
          </p:spPr>
          <p:txBody>
            <a:bodyPr anchor="ctr" rtlCol="false" tIns="50800" lIns="50800" bIns="50800" rIns="50800"/>
            <a:lstStyle/>
            <a:p>
              <a:pPr algn="ctr">
                <a:lnSpc>
                  <a:spcPts val="3512"/>
                </a:lnSpc>
              </a:pPr>
            </a:p>
          </p:txBody>
        </p:sp>
      </p:grpSp>
      <p:sp>
        <p:nvSpPr>
          <p:cNvPr name="TextBox 29" id="29"/>
          <p:cNvSpPr txBox="true"/>
          <p:nvPr/>
        </p:nvSpPr>
        <p:spPr>
          <a:xfrm rot="0">
            <a:off x="5591240" y="1018352"/>
            <a:ext cx="7105521" cy="929844"/>
          </a:xfrm>
          <a:prstGeom prst="rect">
            <a:avLst/>
          </a:prstGeom>
        </p:spPr>
        <p:txBody>
          <a:bodyPr anchor="t" rtlCol="false" tIns="0" lIns="0" bIns="0" rIns="0">
            <a:spAutoFit/>
          </a:bodyPr>
          <a:lstStyle/>
          <a:p>
            <a:pPr algn="ctr">
              <a:lnSpc>
                <a:spcPts val="7169"/>
              </a:lnSpc>
            </a:pPr>
            <a:r>
              <a:rPr lang="en-US" sz="6638">
                <a:solidFill>
                  <a:srgbClr val="FFFFFF"/>
                </a:solidFill>
                <a:latin typeface="Anton Bold"/>
              </a:rPr>
              <a:t>CONTENIDO</a:t>
            </a:r>
          </a:p>
        </p:txBody>
      </p:sp>
      <p:sp>
        <p:nvSpPr>
          <p:cNvPr name="TextBox 30" id="30"/>
          <p:cNvSpPr txBox="true"/>
          <p:nvPr/>
        </p:nvSpPr>
        <p:spPr>
          <a:xfrm rot="0">
            <a:off x="3647764" y="3243971"/>
            <a:ext cx="4587617" cy="507596"/>
          </a:xfrm>
          <a:prstGeom prst="rect">
            <a:avLst/>
          </a:prstGeom>
        </p:spPr>
        <p:txBody>
          <a:bodyPr anchor="t" rtlCol="false" tIns="0" lIns="0" bIns="0" rIns="0">
            <a:spAutoFit/>
          </a:bodyPr>
          <a:lstStyle/>
          <a:p>
            <a:pPr>
              <a:lnSpc>
                <a:spcPts val="4047"/>
              </a:lnSpc>
            </a:pPr>
            <a:r>
              <a:rPr lang="en-US" sz="2890">
                <a:solidFill>
                  <a:srgbClr val="FFFFFF"/>
                </a:solidFill>
                <a:latin typeface="Poppins"/>
              </a:rPr>
              <a:t>Contexto</a:t>
            </a:r>
          </a:p>
        </p:txBody>
      </p:sp>
      <p:sp>
        <p:nvSpPr>
          <p:cNvPr name="TextBox 31" id="31"/>
          <p:cNvSpPr txBox="true"/>
          <p:nvPr/>
        </p:nvSpPr>
        <p:spPr>
          <a:xfrm rot="0">
            <a:off x="10913220" y="3243971"/>
            <a:ext cx="3880251" cy="507596"/>
          </a:xfrm>
          <a:prstGeom prst="rect">
            <a:avLst/>
          </a:prstGeom>
        </p:spPr>
        <p:txBody>
          <a:bodyPr anchor="t" rtlCol="false" tIns="0" lIns="0" bIns="0" rIns="0">
            <a:spAutoFit/>
          </a:bodyPr>
          <a:lstStyle/>
          <a:p>
            <a:pPr>
              <a:lnSpc>
                <a:spcPts val="4047"/>
              </a:lnSpc>
            </a:pPr>
            <a:r>
              <a:rPr lang="en-US" sz="2890">
                <a:solidFill>
                  <a:srgbClr val="FFFFFF"/>
                </a:solidFill>
                <a:latin typeface="Poppins"/>
              </a:rPr>
              <a:t>Visualizaciones</a:t>
            </a:r>
          </a:p>
        </p:txBody>
      </p:sp>
      <p:sp>
        <p:nvSpPr>
          <p:cNvPr name="TextBox 32" id="32"/>
          <p:cNvSpPr txBox="true"/>
          <p:nvPr/>
        </p:nvSpPr>
        <p:spPr>
          <a:xfrm rot="0">
            <a:off x="3647764" y="4124243"/>
            <a:ext cx="5486711" cy="507596"/>
          </a:xfrm>
          <a:prstGeom prst="rect">
            <a:avLst/>
          </a:prstGeom>
        </p:spPr>
        <p:txBody>
          <a:bodyPr anchor="t" rtlCol="false" tIns="0" lIns="0" bIns="0" rIns="0">
            <a:spAutoFit/>
          </a:bodyPr>
          <a:lstStyle/>
          <a:p>
            <a:pPr>
              <a:lnSpc>
                <a:spcPts val="4047"/>
              </a:lnSpc>
            </a:pPr>
            <a:r>
              <a:rPr lang="en-US" sz="2890">
                <a:solidFill>
                  <a:srgbClr val="FFFFFF"/>
                </a:solidFill>
                <a:latin typeface="Poppins"/>
              </a:rPr>
              <a:t>Análisis Exploratorio de Datos</a:t>
            </a:r>
          </a:p>
        </p:txBody>
      </p:sp>
      <p:sp>
        <p:nvSpPr>
          <p:cNvPr name="TextBox 33" id="33"/>
          <p:cNvSpPr txBox="true"/>
          <p:nvPr/>
        </p:nvSpPr>
        <p:spPr>
          <a:xfrm rot="0">
            <a:off x="10913220" y="4124243"/>
            <a:ext cx="3567082" cy="507596"/>
          </a:xfrm>
          <a:prstGeom prst="rect">
            <a:avLst/>
          </a:prstGeom>
        </p:spPr>
        <p:txBody>
          <a:bodyPr anchor="t" rtlCol="false" tIns="0" lIns="0" bIns="0" rIns="0">
            <a:spAutoFit/>
          </a:bodyPr>
          <a:lstStyle/>
          <a:p>
            <a:pPr>
              <a:lnSpc>
                <a:spcPts val="4047"/>
              </a:lnSpc>
            </a:pPr>
            <a:r>
              <a:rPr lang="en-US" sz="2890">
                <a:solidFill>
                  <a:srgbClr val="FFFFFF"/>
                </a:solidFill>
                <a:latin typeface="Poppins"/>
              </a:rPr>
              <a:t>Análisis</a:t>
            </a:r>
          </a:p>
        </p:txBody>
      </p:sp>
      <p:sp>
        <p:nvSpPr>
          <p:cNvPr name="TextBox 34" id="34"/>
          <p:cNvSpPr txBox="true"/>
          <p:nvPr/>
        </p:nvSpPr>
        <p:spPr>
          <a:xfrm rot="0">
            <a:off x="3647764" y="5004671"/>
            <a:ext cx="3567082" cy="507596"/>
          </a:xfrm>
          <a:prstGeom prst="rect">
            <a:avLst/>
          </a:prstGeom>
        </p:spPr>
        <p:txBody>
          <a:bodyPr anchor="t" rtlCol="false" tIns="0" lIns="0" bIns="0" rIns="0">
            <a:spAutoFit/>
          </a:bodyPr>
          <a:lstStyle/>
          <a:p>
            <a:pPr>
              <a:lnSpc>
                <a:spcPts val="4047"/>
              </a:lnSpc>
            </a:pPr>
            <a:r>
              <a:rPr lang="en-US" sz="2890">
                <a:solidFill>
                  <a:srgbClr val="FFFFFF"/>
                </a:solidFill>
                <a:latin typeface="Poppins"/>
              </a:rPr>
              <a:t>Objetivos</a:t>
            </a:r>
          </a:p>
        </p:txBody>
      </p:sp>
      <p:sp>
        <p:nvSpPr>
          <p:cNvPr name="TextBox 35" id="35"/>
          <p:cNvSpPr txBox="true"/>
          <p:nvPr/>
        </p:nvSpPr>
        <p:spPr>
          <a:xfrm rot="0">
            <a:off x="10913220" y="5004671"/>
            <a:ext cx="3567082" cy="507596"/>
          </a:xfrm>
          <a:prstGeom prst="rect">
            <a:avLst/>
          </a:prstGeom>
        </p:spPr>
        <p:txBody>
          <a:bodyPr anchor="t" rtlCol="false" tIns="0" lIns="0" bIns="0" rIns="0">
            <a:spAutoFit/>
          </a:bodyPr>
          <a:lstStyle/>
          <a:p>
            <a:pPr>
              <a:lnSpc>
                <a:spcPts val="4047"/>
              </a:lnSpc>
            </a:pPr>
            <a:r>
              <a:rPr lang="en-US" sz="2890">
                <a:solidFill>
                  <a:srgbClr val="FFFFFF"/>
                </a:solidFill>
                <a:latin typeface="Poppins"/>
              </a:rPr>
              <a:t>Conclusiones</a:t>
            </a:r>
          </a:p>
        </p:txBody>
      </p:sp>
      <p:sp>
        <p:nvSpPr>
          <p:cNvPr name="TextBox 36" id="36"/>
          <p:cNvSpPr txBox="true"/>
          <p:nvPr/>
        </p:nvSpPr>
        <p:spPr>
          <a:xfrm rot="0">
            <a:off x="3647764" y="5886993"/>
            <a:ext cx="3567082" cy="507596"/>
          </a:xfrm>
          <a:prstGeom prst="rect">
            <a:avLst/>
          </a:prstGeom>
        </p:spPr>
        <p:txBody>
          <a:bodyPr anchor="t" rtlCol="false" tIns="0" lIns="0" bIns="0" rIns="0">
            <a:spAutoFit/>
          </a:bodyPr>
          <a:lstStyle/>
          <a:p>
            <a:pPr>
              <a:lnSpc>
                <a:spcPts val="4047"/>
              </a:lnSpc>
            </a:pPr>
            <a:r>
              <a:rPr lang="en-US" sz="2890">
                <a:solidFill>
                  <a:srgbClr val="FFFFFF"/>
                </a:solidFill>
                <a:latin typeface="Poppins"/>
              </a:rPr>
              <a:t>Previsualización</a:t>
            </a:r>
          </a:p>
        </p:txBody>
      </p:sp>
      <p:sp>
        <p:nvSpPr>
          <p:cNvPr name="TextBox 37" id="37"/>
          <p:cNvSpPr txBox="true"/>
          <p:nvPr/>
        </p:nvSpPr>
        <p:spPr>
          <a:xfrm rot="0">
            <a:off x="3647764" y="6769316"/>
            <a:ext cx="3567082" cy="507596"/>
          </a:xfrm>
          <a:prstGeom prst="rect">
            <a:avLst/>
          </a:prstGeom>
        </p:spPr>
        <p:txBody>
          <a:bodyPr anchor="t" rtlCol="false" tIns="0" lIns="0" bIns="0" rIns="0">
            <a:spAutoFit/>
          </a:bodyPr>
          <a:lstStyle/>
          <a:p>
            <a:pPr>
              <a:lnSpc>
                <a:spcPts val="4047"/>
              </a:lnSpc>
            </a:pPr>
            <a:r>
              <a:rPr lang="en-US" sz="2890">
                <a:solidFill>
                  <a:srgbClr val="FFFFFF"/>
                </a:solidFill>
                <a:latin typeface="Poppins"/>
              </a:rPr>
              <a:t>Modelo</a:t>
            </a:r>
          </a:p>
        </p:txBody>
      </p:sp>
      <p:sp>
        <p:nvSpPr>
          <p:cNvPr name="TextBox 38" id="38"/>
          <p:cNvSpPr txBox="true"/>
          <p:nvPr/>
        </p:nvSpPr>
        <p:spPr>
          <a:xfrm rot="0">
            <a:off x="3647764" y="7651639"/>
            <a:ext cx="3567082" cy="507596"/>
          </a:xfrm>
          <a:prstGeom prst="rect">
            <a:avLst/>
          </a:prstGeom>
        </p:spPr>
        <p:txBody>
          <a:bodyPr anchor="t" rtlCol="false" tIns="0" lIns="0" bIns="0" rIns="0">
            <a:spAutoFit/>
          </a:bodyPr>
          <a:lstStyle/>
          <a:p>
            <a:pPr>
              <a:lnSpc>
                <a:spcPts val="4047"/>
              </a:lnSpc>
            </a:pPr>
            <a:r>
              <a:rPr lang="en-US" sz="2890">
                <a:solidFill>
                  <a:srgbClr val="FFFFFF"/>
                </a:solidFill>
                <a:latin typeface="Poppins"/>
              </a:rPr>
              <a:t>Dashboard</a:t>
            </a:r>
          </a:p>
        </p:txBody>
      </p:sp>
      <p:sp>
        <p:nvSpPr>
          <p:cNvPr name="TextBox 39" id="39"/>
          <p:cNvSpPr txBox="true"/>
          <p:nvPr/>
        </p:nvSpPr>
        <p:spPr>
          <a:xfrm rot="0">
            <a:off x="2726616" y="3243971"/>
            <a:ext cx="526674" cy="507596"/>
          </a:xfrm>
          <a:prstGeom prst="rect">
            <a:avLst/>
          </a:prstGeom>
        </p:spPr>
        <p:txBody>
          <a:bodyPr anchor="t" rtlCol="false" tIns="0" lIns="0" bIns="0" rIns="0">
            <a:spAutoFit/>
          </a:bodyPr>
          <a:lstStyle/>
          <a:p>
            <a:pPr algn="ctr">
              <a:lnSpc>
                <a:spcPts val="4047"/>
              </a:lnSpc>
            </a:pPr>
            <a:r>
              <a:rPr lang="en-US" sz="2890">
                <a:solidFill>
                  <a:srgbClr val="FFFFFF"/>
                </a:solidFill>
                <a:latin typeface="Poppins Bold"/>
              </a:rPr>
              <a:t>01</a:t>
            </a:r>
          </a:p>
        </p:txBody>
      </p:sp>
      <p:sp>
        <p:nvSpPr>
          <p:cNvPr name="TextBox 40" id="40"/>
          <p:cNvSpPr txBox="true"/>
          <p:nvPr/>
        </p:nvSpPr>
        <p:spPr>
          <a:xfrm rot="0">
            <a:off x="9992072" y="3243971"/>
            <a:ext cx="526674" cy="507596"/>
          </a:xfrm>
          <a:prstGeom prst="rect">
            <a:avLst/>
          </a:prstGeom>
        </p:spPr>
        <p:txBody>
          <a:bodyPr anchor="t" rtlCol="false" tIns="0" lIns="0" bIns="0" rIns="0">
            <a:spAutoFit/>
          </a:bodyPr>
          <a:lstStyle/>
          <a:p>
            <a:pPr algn="ctr">
              <a:lnSpc>
                <a:spcPts val="4047"/>
              </a:lnSpc>
            </a:pPr>
            <a:r>
              <a:rPr lang="en-US" sz="2890">
                <a:solidFill>
                  <a:srgbClr val="FFFFFF"/>
                </a:solidFill>
                <a:latin typeface="Poppins Bold"/>
              </a:rPr>
              <a:t>07</a:t>
            </a:r>
          </a:p>
        </p:txBody>
      </p:sp>
      <p:sp>
        <p:nvSpPr>
          <p:cNvPr name="TextBox 41" id="41"/>
          <p:cNvSpPr txBox="true"/>
          <p:nvPr/>
        </p:nvSpPr>
        <p:spPr>
          <a:xfrm rot="0">
            <a:off x="2726616" y="4124243"/>
            <a:ext cx="526674" cy="507596"/>
          </a:xfrm>
          <a:prstGeom prst="rect">
            <a:avLst/>
          </a:prstGeom>
        </p:spPr>
        <p:txBody>
          <a:bodyPr anchor="t" rtlCol="false" tIns="0" lIns="0" bIns="0" rIns="0">
            <a:spAutoFit/>
          </a:bodyPr>
          <a:lstStyle/>
          <a:p>
            <a:pPr algn="ctr">
              <a:lnSpc>
                <a:spcPts val="4047"/>
              </a:lnSpc>
            </a:pPr>
            <a:r>
              <a:rPr lang="en-US" sz="2890">
                <a:solidFill>
                  <a:srgbClr val="FFFFFF"/>
                </a:solidFill>
                <a:latin typeface="Poppins Bold"/>
              </a:rPr>
              <a:t>02</a:t>
            </a:r>
          </a:p>
        </p:txBody>
      </p:sp>
      <p:sp>
        <p:nvSpPr>
          <p:cNvPr name="TextBox 42" id="42"/>
          <p:cNvSpPr txBox="true"/>
          <p:nvPr/>
        </p:nvSpPr>
        <p:spPr>
          <a:xfrm rot="0">
            <a:off x="9992072" y="4124243"/>
            <a:ext cx="526674" cy="507596"/>
          </a:xfrm>
          <a:prstGeom prst="rect">
            <a:avLst/>
          </a:prstGeom>
        </p:spPr>
        <p:txBody>
          <a:bodyPr anchor="t" rtlCol="false" tIns="0" lIns="0" bIns="0" rIns="0">
            <a:spAutoFit/>
          </a:bodyPr>
          <a:lstStyle/>
          <a:p>
            <a:pPr algn="ctr">
              <a:lnSpc>
                <a:spcPts val="4047"/>
              </a:lnSpc>
            </a:pPr>
            <a:r>
              <a:rPr lang="en-US" sz="2890">
                <a:solidFill>
                  <a:srgbClr val="FFFFFF"/>
                </a:solidFill>
                <a:latin typeface="Poppins Bold"/>
              </a:rPr>
              <a:t>08</a:t>
            </a:r>
          </a:p>
        </p:txBody>
      </p:sp>
      <p:sp>
        <p:nvSpPr>
          <p:cNvPr name="TextBox 43" id="43"/>
          <p:cNvSpPr txBox="true"/>
          <p:nvPr/>
        </p:nvSpPr>
        <p:spPr>
          <a:xfrm rot="0">
            <a:off x="2726616" y="5004671"/>
            <a:ext cx="526674" cy="507596"/>
          </a:xfrm>
          <a:prstGeom prst="rect">
            <a:avLst/>
          </a:prstGeom>
        </p:spPr>
        <p:txBody>
          <a:bodyPr anchor="t" rtlCol="false" tIns="0" lIns="0" bIns="0" rIns="0">
            <a:spAutoFit/>
          </a:bodyPr>
          <a:lstStyle/>
          <a:p>
            <a:pPr algn="ctr">
              <a:lnSpc>
                <a:spcPts val="4047"/>
              </a:lnSpc>
            </a:pPr>
            <a:r>
              <a:rPr lang="en-US" sz="2890">
                <a:solidFill>
                  <a:srgbClr val="FFFFFF"/>
                </a:solidFill>
                <a:latin typeface="Poppins Bold"/>
              </a:rPr>
              <a:t>03</a:t>
            </a:r>
          </a:p>
        </p:txBody>
      </p:sp>
      <p:sp>
        <p:nvSpPr>
          <p:cNvPr name="TextBox 44" id="44"/>
          <p:cNvSpPr txBox="true"/>
          <p:nvPr/>
        </p:nvSpPr>
        <p:spPr>
          <a:xfrm rot="0">
            <a:off x="9992072" y="5004671"/>
            <a:ext cx="526674" cy="507596"/>
          </a:xfrm>
          <a:prstGeom prst="rect">
            <a:avLst/>
          </a:prstGeom>
        </p:spPr>
        <p:txBody>
          <a:bodyPr anchor="t" rtlCol="false" tIns="0" lIns="0" bIns="0" rIns="0">
            <a:spAutoFit/>
          </a:bodyPr>
          <a:lstStyle/>
          <a:p>
            <a:pPr algn="ctr">
              <a:lnSpc>
                <a:spcPts val="4047"/>
              </a:lnSpc>
            </a:pPr>
            <a:r>
              <a:rPr lang="en-US" sz="2890">
                <a:solidFill>
                  <a:srgbClr val="FFFFFF"/>
                </a:solidFill>
                <a:latin typeface="Poppins Bold"/>
              </a:rPr>
              <a:t>09</a:t>
            </a:r>
          </a:p>
        </p:txBody>
      </p:sp>
      <p:sp>
        <p:nvSpPr>
          <p:cNvPr name="TextBox 45" id="45"/>
          <p:cNvSpPr txBox="true"/>
          <p:nvPr/>
        </p:nvSpPr>
        <p:spPr>
          <a:xfrm rot="0">
            <a:off x="2726616" y="5886993"/>
            <a:ext cx="526674" cy="507596"/>
          </a:xfrm>
          <a:prstGeom prst="rect">
            <a:avLst/>
          </a:prstGeom>
        </p:spPr>
        <p:txBody>
          <a:bodyPr anchor="t" rtlCol="false" tIns="0" lIns="0" bIns="0" rIns="0">
            <a:spAutoFit/>
          </a:bodyPr>
          <a:lstStyle/>
          <a:p>
            <a:pPr algn="ctr">
              <a:lnSpc>
                <a:spcPts val="4047"/>
              </a:lnSpc>
            </a:pPr>
            <a:r>
              <a:rPr lang="en-US" sz="2890">
                <a:solidFill>
                  <a:srgbClr val="FFFFFF"/>
                </a:solidFill>
                <a:latin typeface="Poppins Bold"/>
              </a:rPr>
              <a:t>04</a:t>
            </a:r>
          </a:p>
        </p:txBody>
      </p:sp>
      <p:sp>
        <p:nvSpPr>
          <p:cNvPr name="TextBox 46" id="46"/>
          <p:cNvSpPr txBox="true"/>
          <p:nvPr/>
        </p:nvSpPr>
        <p:spPr>
          <a:xfrm rot="0">
            <a:off x="2726616" y="6769316"/>
            <a:ext cx="526674" cy="507596"/>
          </a:xfrm>
          <a:prstGeom prst="rect">
            <a:avLst/>
          </a:prstGeom>
        </p:spPr>
        <p:txBody>
          <a:bodyPr anchor="t" rtlCol="false" tIns="0" lIns="0" bIns="0" rIns="0">
            <a:spAutoFit/>
          </a:bodyPr>
          <a:lstStyle/>
          <a:p>
            <a:pPr algn="ctr">
              <a:lnSpc>
                <a:spcPts val="4047"/>
              </a:lnSpc>
            </a:pPr>
            <a:r>
              <a:rPr lang="en-US" sz="2890">
                <a:solidFill>
                  <a:srgbClr val="FFFFFF"/>
                </a:solidFill>
                <a:latin typeface="Poppins Bold"/>
              </a:rPr>
              <a:t>05</a:t>
            </a:r>
          </a:p>
        </p:txBody>
      </p:sp>
      <p:sp>
        <p:nvSpPr>
          <p:cNvPr name="TextBox 47" id="47"/>
          <p:cNvSpPr txBox="true"/>
          <p:nvPr/>
        </p:nvSpPr>
        <p:spPr>
          <a:xfrm rot="0">
            <a:off x="2726616" y="7651639"/>
            <a:ext cx="526674" cy="507596"/>
          </a:xfrm>
          <a:prstGeom prst="rect">
            <a:avLst/>
          </a:prstGeom>
        </p:spPr>
        <p:txBody>
          <a:bodyPr anchor="t" rtlCol="false" tIns="0" lIns="0" bIns="0" rIns="0">
            <a:spAutoFit/>
          </a:bodyPr>
          <a:lstStyle/>
          <a:p>
            <a:pPr algn="ctr">
              <a:lnSpc>
                <a:spcPts val="4047"/>
              </a:lnSpc>
            </a:pPr>
            <a:r>
              <a:rPr lang="en-US" sz="2890">
                <a:solidFill>
                  <a:srgbClr val="FFFFFF"/>
                </a:solidFill>
                <a:latin typeface="Poppins Bold"/>
              </a:rPr>
              <a:t>06</a:t>
            </a:r>
          </a:p>
        </p:txBody>
      </p:sp>
      <p:sp>
        <p:nvSpPr>
          <p:cNvPr name="Freeform 48" id="48"/>
          <p:cNvSpPr/>
          <p:nvPr/>
        </p:nvSpPr>
        <p:spPr>
          <a:xfrm flipH="false" flipV="false" rot="0">
            <a:off x="1818845" y="8880561"/>
            <a:ext cx="14650311" cy="111541"/>
          </a:xfrm>
          <a:custGeom>
            <a:avLst/>
            <a:gdLst/>
            <a:ahLst/>
            <a:cxnLst/>
            <a:rect r="r" b="b" t="t" l="l"/>
            <a:pathLst>
              <a:path h="111541" w="14650311">
                <a:moveTo>
                  <a:pt x="0" y="0"/>
                </a:moveTo>
                <a:lnTo>
                  <a:pt x="14650310" y="0"/>
                </a:lnTo>
                <a:lnTo>
                  <a:pt x="14650310" y="111541"/>
                </a:lnTo>
                <a:lnTo>
                  <a:pt x="0" y="111541"/>
                </a:lnTo>
                <a:lnTo>
                  <a:pt x="0" y="0"/>
                </a:lnTo>
                <a:close/>
              </a:path>
            </a:pathLst>
          </a:custGeom>
          <a:blipFill>
            <a:blip r:embed="rId2">
              <a:extLst>
                <a:ext uri="{96DAC541-7B7A-43D3-8B79-37D633B846F1}">
                  <asvg:svgBlip xmlns:asvg="http://schemas.microsoft.com/office/drawing/2016/SVG/main" r:embed="rId3"/>
                </a:ext>
              </a:extLst>
            </a:blip>
            <a:stretch>
              <a:fillRect l="-45151" t="-8432652" r="-143149" b="-6751684"/>
            </a:stretch>
          </a:blipFill>
        </p:spPr>
      </p:sp>
      <p:sp>
        <p:nvSpPr>
          <p:cNvPr name="Freeform 49" id="49"/>
          <p:cNvSpPr/>
          <p:nvPr/>
        </p:nvSpPr>
        <p:spPr>
          <a:xfrm flipH="false" flipV="false" rot="0">
            <a:off x="1818845" y="2487303"/>
            <a:ext cx="14650311" cy="111541"/>
          </a:xfrm>
          <a:custGeom>
            <a:avLst/>
            <a:gdLst/>
            <a:ahLst/>
            <a:cxnLst/>
            <a:rect r="r" b="b" t="t" l="l"/>
            <a:pathLst>
              <a:path h="111541" w="14650311">
                <a:moveTo>
                  <a:pt x="0" y="0"/>
                </a:moveTo>
                <a:lnTo>
                  <a:pt x="14650310" y="0"/>
                </a:lnTo>
                <a:lnTo>
                  <a:pt x="14650310" y="111542"/>
                </a:lnTo>
                <a:lnTo>
                  <a:pt x="0" y="111542"/>
                </a:lnTo>
                <a:lnTo>
                  <a:pt x="0" y="0"/>
                </a:lnTo>
                <a:close/>
              </a:path>
            </a:pathLst>
          </a:custGeom>
          <a:blipFill>
            <a:blip r:embed="rId2">
              <a:extLst>
                <a:ext uri="{96DAC541-7B7A-43D3-8B79-37D633B846F1}">
                  <asvg:svgBlip xmlns:asvg="http://schemas.microsoft.com/office/drawing/2016/SVG/main" r:embed="rId3"/>
                </a:ext>
              </a:extLst>
            </a:blip>
            <a:stretch>
              <a:fillRect l="-45151" t="-8432652" r="-143149" b="-6751684"/>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666" r="0" b="-16666"/>
            </a:stretch>
          </a:blipFill>
        </p:spPr>
      </p:sp>
      <p:sp>
        <p:nvSpPr>
          <p:cNvPr name="AutoShape 3" id="3"/>
          <p:cNvSpPr/>
          <p:nvPr/>
        </p:nvSpPr>
        <p:spPr>
          <a:xfrm>
            <a:off x="5378378" y="2147030"/>
            <a:ext cx="7531244" cy="0"/>
          </a:xfrm>
          <a:prstGeom prst="line">
            <a:avLst/>
          </a:prstGeom>
          <a:ln cap="flat" w="38100">
            <a:solidFill>
              <a:srgbClr val="000000"/>
            </a:solidFill>
            <a:prstDash val="solid"/>
            <a:headEnd type="none" len="sm" w="sm"/>
            <a:tailEnd type="none" len="sm" w="sm"/>
          </a:ln>
        </p:spPr>
      </p:sp>
      <p:grpSp>
        <p:nvGrpSpPr>
          <p:cNvPr name="Group 4" id="4"/>
          <p:cNvGrpSpPr/>
          <p:nvPr/>
        </p:nvGrpSpPr>
        <p:grpSpPr>
          <a:xfrm rot="0">
            <a:off x="1763486" y="2332251"/>
            <a:ext cx="2564754" cy="537582"/>
            <a:chOff x="0" y="0"/>
            <a:chExt cx="836208" cy="175272"/>
          </a:xfrm>
        </p:grpSpPr>
        <p:sp>
          <p:nvSpPr>
            <p:cNvPr name="Freeform 5" id="5"/>
            <p:cNvSpPr/>
            <p:nvPr/>
          </p:nvSpPr>
          <p:spPr>
            <a:xfrm flipH="false" flipV="false" rot="0">
              <a:off x="0" y="0"/>
              <a:ext cx="836208" cy="175272"/>
            </a:xfrm>
            <a:custGeom>
              <a:avLst/>
              <a:gdLst/>
              <a:ahLst/>
              <a:cxnLst/>
              <a:rect r="r" b="b" t="t" l="l"/>
              <a:pathLst>
                <a:path h="175272" w="836208">
                  <a:moveTo>
                    <a:pt x="0" y="0"/>
                  </a:moveTo>
                  <a:lnTo>
                    <a:pt x="836208" y="0"/>
                  </a:lnTo>
                  <a:lnTo>
                    <a:pt x="836208" y="175272"/>
                  </a:lnTo>
                  <a:lnTo>
                    <a:pt x="0" y="175272"/>
                  </a:lnTo>
                  <a:close/>
                </a:path>
              </a:pathLst>
            </a:custGeom>
            <a:solidFill>
              <a:srgbClr val="FF1616"/>
            </a:solidFill>
          </p:spPr>
        </p:sp>
        <p:sp>
          <p:nvSpPr>
            <p:cNvPr name="TextBox 6" id="6"/>
            <p:cNvSpPr txBox="true"/>
            <p:nvPr/>
          </p:nvSpPr>
          <p:spPr>
            <a:xfrm>
              <a:off x="0" y="-38100"/>
              <a:ext cx="836208" cy="213372"/>
            </a:xfrm>
            <a:prstGeom prst="rect">
              <a:avLst/>
            </a:prstGeom>
          </p:spPr>
          <p:txBody>
            <a:bodyPr anchor="ctr" rtlCol="false" tIns="50800" lIns="50800" bIns="50800" rIns="50800"/>
            <a:lstStyle/>
            <a:p>
              <a:pPr algn="ctr">
                <a:lnSpc>
                  <a:spcPts val="2659"/>
                </a:lnSpc>
              </a:pPr>
            </a:p>
          </p:txBody>
        </p:sp>
      </p:grpSp>
      <p:sp>
        <p:nvSpPr>
          <p:cNvPr name="Freeform 7" id="7"/>
          <p:cNvSpPr/>
          <p:nvPr/>
        </p:nvSpPr>
        <p:spPr>
          <a:xfrm flipH="false" flipV="false" rot="2262025">
            <a:off x="2025676" y="6445417"/>
            <a:ext cx="2845375" cy="803818"/>
          </a:xfrm>
          <a:custGeom>
            <a:avLst/>
            <a:gdLst/>
            <a:ahLst/>
            <a:cxnLst/>
            <a:rect r="r" b="b" t="t" l="l"/>
            <a:pathLst>
              <a:path h="803818" w="2845375">
                <a:moveTo>
                  <a:pt x="0" y="0"/>
                </a:moveTo>
                <a:lnTo>
                  <a:pt x="2845375" y="0"/>
                </a:lnTo>
                <a:lnTo>
                  <a:pt x="2845375" y="803818"/>
                </a:lnTo>
                <a:lnTo>
                  <a:pt x="0" y="80381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10416075" y="3039330"/>
            <a:ext cx="6567130" cy="6791609"/>
          </a:xfrm>
          <a:custGeom>
            <a:avLst/>
            <a:gdLst/>
            <a:ahLst/>
            <a:cxnLst/>
            <a:rect r="r" b="b" t="t" l="l"/>
            <a:pathLst>
              <a:path h="6791609" w="6567130">
                <a:moveTo>
                  <a:pt x="0" y="0"/>
                </a:moveTo>
                <a:lnTo>
                  <a:pt x="6567131" y="0"/>
                </a:lnTo>
                <a:lnTo>
                  <a:pt x="6567131" y="6791608"/>
                </a:lnTo>
                <a:lnTo>
                  <a:pt x="0" y="6791608"/>
                </a:lnTo>
                <a:lnTo>
                  <a:pt x="0" y="0"/>
                </a:lnTo>
                <a:close/>
              </a:path>
            </a:pathLst>
          </a:custGeom>
          <a:blipFill>
            <a:blip r:embed="rId5"/>
            <a:stretch>
              <a:fillRect l="-151" t="0" r="-151" b="0"/>
            </a:stretch>
          </a:blipFill>
        </p:spPr>
      </p:sp>
      <p:sp>
        <p:nvSpPr>
          <p:cNvPr name="TextBox 9" id="9"/>
          <p:cNvSpPr txBox="true"/>
          <p:nvPr/>
        </p:nvSpPr>
        <p:spPr>
          <a:xfrm rot="0">
            <a:off x="4755859" y="1181100"/>
            <a:ext cx="8776282" cy="947595"/>
          </a:xfrm>
          <a:prstGeom prst="rect">
            <a:avLst/>
          </a:prstGeom>
        </p:spPr>
        <p:txBody>
          <a:bodyPr anchor="t" rtlCol="false" tIns="0" lIns="0" bIns="0" rIns="0">
            <a:spAutoFit/>
          </a:bodyPr>
          <a:lstStyle/>
          <a:p>
            <a:pPr algn="ctr">
              <a:lnSpc>
                <a:spcPts val="7146"/>
              </a:lnSpc>
            </a:pPr>
            <a:r>
              <a:rPr lang="en-US" sz="7218">
                <a:solidFill>
                  <a:srgbClr val="000000"/>
                </a:solidFill>
                <a:latin typeface="Dosis Ultra-Bold"/>
              </a:rPr>
              <a:t>CONTEXTO</a:t>
            </a:r>
          </a:p>
        </p:txBody>
      </p:sp>
      <p:sp>
        <p:nvSpPr>
          <p:cNvPr name="TextBox 10" id="10"/>
          <p:cNvSpPr txBox="true"/>
          <p:nvPr/>
        </p:nvSpPr>
        <p:spPr>
          <a:xfrm rot="0">
            <a:off x="1763486" y="3242109"/>
            <a:ext cx="8037453" cy="2709600"/>
          </a:xfrm>
          <a:prstGeom prst="rect">
            <a:avLst/>
          </a:prstGeom>
        </p:spPr>
        <p:txBody>
          <a:bodyPr anchor="t" rtlCol="false" tIns="0" lIns="0" bIns="0" rIns="0">
            <a:spAutoFit/>
          </a:bodyPr>
          <a:lstStyle/>
          <a:p>
            <a:pPr>
              <a:lnSpc>
                <a:spcPts val="2707"/>
              </a:lnSpc>
            </a:pPr>
            <a:r>
              <a:rPr lang="en-US" sz="1933">
                <a:solidFill>
                  <a:srgbClr val="000000"/>
                </a:solidFill>
                <a:latin typeface="Poppins"/>
              </a:rPr>
              <a:t>Las pruebas Saber 11 en Colombia son exámenes estandarizados diseñados para evaluar las habilidades de los estudiantes de grado 11 en áreas como matemáticas, ciencias sociales y lectura crítica. El Instituto Colombiano para la Evaluación de la Educación (ICFES) administra estas pruebas, las cuales tienen como objetivo medir el rendimiento académico al concluir la educación media.</a:t>
            </a:r>
          </a:p>
          <a:p>
            <a:pPr>
              <a:lnSpc>
                <a:spcPts val="2707"/>
              </a:lnSpc>
              <a:spcBef>
                <a:spcPct val="0"/>
              </a:spcBef>
            </a:pPr>
          </a:p>
        </p:txBody>
      </p:sp>
      <p:sp>
        <p:nvSpPr>
          <p:cNvPr name="TextBox 11" id="11"/>
          <p:cNvSpPr txBox="true"/>
          <p:nvPr/>
        </p:nvSpPr>
        <p:spPr>
          <a:xfrm rot="0">
            <a:off x="5094771" y="5888919"/>
            <a:ext cx="5045079" cy="4398081"/>
          </a:xfrm>
          <a:prstGeom prst="rect">
            <a:avLst/>
          </a:prstGeom>
        </p:spPr>
        <p:txBody>
          <a:bodyPr anchor="t" rtlCol="false" tIns="0" lIns="0" bIns="0" rIns="0">
            <a:spAutoFit/>
          </a:bodyPr>
          <a:lstStyle/>
          <a:p>
            <a:pPr>
              <a:lnSpc>
                <a:spcPts val="2707"/>
              </a:lnSpc>
            </a:pPr>
            <a:r>
              <a:rPr lang="en-US" sz="1933">
                <a:solidFill>
                  <a:srgbClr val="000000"/>
                </a:solidFill>
                <a:latin typeface="Poppins"/>
              </a:rPr>
              <a:t>Estas pruebas se llevan a cabo en todo el país, posibilitando la comparación de estudiantes provenientes de diferentes regiones de Colombia. Este enfoque geográfico permite observar y clasificar los resultados de acuerdo con las condiciones socioeconómicas de cada individuo, contribuyendo así a una evaluación más completa y contextualizada del desempeño académico.</a:t>
            </a:r>
          </a:p>
          <a:p>
            <a:pPr>
              <a:lnSpc>
                <a:spcPts val="2707"/>
              </a:lnSpc>
            </a:pPr>
          </a:p>
          <a:p>
            <a:pPr>
              <a:lnSpc>
                <a:spcPts val="2707"/>
              </a:lnSpc>
              <a:spcBef>
                <a:spcPct val="0"/>
              </a:spcBef>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202020"/>
        </a:solidFill>
      </p:bgPr>
    </p:bg>
    <p:spTree>
      <p:nvGrpSpPr>
        <p:cNvPr id="1" name=""/>
        <p:cNvGrpSpPr/>
        <p:nvPr/>
      </p:nvGrpSpPr>
      <p:grpSpPr>
        <a:xfrm>
          <a:off x="0" y="0"/>
          <a:ext cx="0" cy="0"/>
          <a:chOff x="0" y="0"/>
          <a:chExt cx="0" cy="0"/>
        </a:xfrm>
      </p:grpSpPr>
      <p:sp>
        <p:nvSpPr>
          <p:cNvPr name="AutoShape 2" id="2"/>
          <p:cNvSpPr/>
          <p:nvPr/>
        </p:nvSpPr>
        <p:spPr>
          <a:xfrm rot="-12614">
            <a:off x="3256425" y="1143952"/>
            <a:ext cx="5191602" cy="0"/>
          </a:xfrm>
          <a:prstGeom prst="line">
            <a:avLst/>
          </a:prstGeom>
          <a:ln cap="flat" w="38100">
            <a:solidFill>
              <a:srgbClr val="FFFFFF"/>
            </a:solidFill>
            <a:prstDash val="solid"/>
            <a:headEnd type="none" len="sm" w="sm"/>
            <a:tailEnd type="none" len="sm" w="sm"/>
          </a:ln>
        </p:spPr>
      </p:sp>
      <p:grpSp>
        <p:nvGrpSpPr>
          <p:cNvPr name="Group 3" id="3"/>
          <p:cNvGrpSpPr/>
          <p:nvPr/>
        </p:nvGrpSpPr>
        <p:grpSpPr>
          <a:xfrm rot="0">
            <a:off x="-137828" y="2715779"/>
            <a:ext cx="9471941" cy="1401188"/>
            <a:chOff x="0" y="0"/>
            <a:chExt cx="2494668" cy="369037"/>
          </a:xfrm>
        </p:grpSpPr>
        <p:sp>
          <p:nvSpPr>
            <p:cNvPr name="Freeform 4" id="4"/>
            <p:cNvSpPr/>
            <p:nvPr/>
          </p:nvSpPr>
          <p:spPr>
            <a:xfrm flipH="false" flipV="false" rot="0">
              <a:off x="0" y="0"/>
              <a:ext cx="2494667" cy="369037"/>
            </a:xfrm>
            <a:custGeom>
              <a:avLst/>
              <a:gdLst/>
              <a:ahLst/>
              <a:cxnLst/>
              <a:rect r="r" b="b" t="t" l="l"/>
              <a:pathLst>
                <a:path h="369037" w="2494667">
                  <a:moveTo>
                    <a:pt x="0" y="0"/>
                  </a:moveTo>
                  <a:lnTo>
                    <a:pt x="2494667" y="0"/>
                  </a:lnTo>
                  <a:lnTo>
                    <a:pt x="2494667" y="369037"/>
                  </a:lnTo>
                  <a:lnTo>
                    <a:pt x="0" y="369037"/>
                  </a:lnTo>
                  <a:close/>
                </a:path>
              </a:pathLst>
            </a:custGeom>
            <a:solidFill>
              <a:srgbClr val="FF1616">
                <a:alpha val="9804"/>
              </a:srgbClr>
            </a:solidFill>
          </p:spPr>
        </p:sp>
        <p:sp>
          <p:nvSpPr>
            <p:cNvPr name="TextBox 5" id="5"/>
            <p:cNvSpPr txBox="true"/>
            <p:nvPr/>
          </p:nvSpPr>
          <p:spPr>
            <a:xfrm>
              <a:off x="0" y="-57150"/>
              <a:ext cx="2494668" cy="426187"/>
            </a:xfrm>
            <a:prstGeom prst="rect">
              <a:avLst/>
            </a:prstGeom>
          </p:spPr>
          <p:txBody>
            <a:bodyPr anchor="ctr" rtlCol="false" tIns="50800" lIns="50800" bIns="50800" rIns="50800"/>
            <a:lstStyle/>
            <a:p>
              <a:pPr algn="ctr">
                <a:lnSpc>
                  <a:spcPts val="3396"/>
                </a:lnSpc>
              </a:pPr>
            </a:p>
          </p:txBody>
        </p:sp>
      </p:grpSp>
      <p:grpSp>
        <p:nvGrpSpPr>
          <p:cNvPr name="Group 6" id="6"/>
          <p:cNvGrpSpPr/>
          <p:nvPr/>
        </p:nvGrpSpPr>
        <p:grpSpPr>
          <a:xfrm rot="0">
            <a:off x="-327941" y="4164592"/>
            <a:ext cx="9471941" cy="3639563"/>
            <a:chOff x="0" y="0"/>
            <a:chExt cx="2494668" cy="958568"/>
          </a:xfrm>
        </p:grpSpPr>
        <p:sp>
          <p:nvSpPr>
            <p:cNvPr name="Freeform 7" id="7"/>
            <p:cNvSpPr/>
            <p:nvPr/>
          </p:nvSpPr>
          <p:spPr>
            <a:xfrm flipH="false" flipV="false" rot="0">
              <a:off x="0" y="0"/>
              <a:ext cx="2494667" cy="958568"/>
            </a:xfrm>
            <a:custGeom>
              <a:avLst/>
              <a:gdLst/>
              <a:ahLst/>
              <a:cxnLst/>
              <a:rect r="r" b="b" t="t" l="l"/>
              <a:pathLst>
                <a:path h="958568" w="2494667">
                  <a:moveTo>
                    <a:pt x="0" y="0"/>
                  </a:moveTo>
                  <a:lnTo>
                    <a:pt x="2494667" y="0"/>
                  </a:lnTo>
                  <a:lnTo>
                    <a:pt x="2494667" y="958568"/>
                  </a:lnTo>
                  <a:lnTo>
                    <a:pt x="0" y="958568"/>
                  </a:lnTo>
                  <a:close/>
                </a:path>
              </a:pathLst>
            </a:custGeom>
            <a:solidFill>
              <a:srgbClr val="FFFFFF">
                <a:alpha val="9804"/>
              </a:srgbClr>
            </a:solidFill>
          </p:spPr>
        </p:sp>
        <p:sp>
          <p:nvSpPr>
            <p:cNvPr name="TextBox 8" id="8"/>
            <p:cNvSpPr txBox="true"/>
            <p:nvPr/>
          </p:nvSpPr>
          <p:spPr>
            <a:xfrm>
              <a:off x="0" y="-57150"/>
              <a:ext cx="2494668" cy="1015718"/>
            </a:xfrm>
            <a:prstGeom prst="rect">
              <a:avLst/>
            </a:prstGeom>
          </p:spPr>
          <p:txBody>
            <a:bodyPr anchor="ctr" rtlCol="false" tIns="50800" lIns="50800" bIns="50800" rIns="50800"/>
            <a:lstStyle/>
            <a:p>
              <a:pPr algn="ctr">
                <a:lnSpc>
                  <a:spcPts val="3396"/>
                </a:lnSpc>
              </a:pPr>
            </a:p>
          </p:txBody>
        </p:sp>
      </p:grpSp>
      <p:grpSp>
        <p:nvGrpSpPr>
          <p:cNvPr name="Group 9" id="9"/>
          <p:cNvGrpSpPr/>
          <p:nvPr/>
        </p:nvGrpSpPr>
        <p:grpSpPr>
          <a:xfrm rot="0">
            <a:off x="15362828" y="-162446"/>
            <a:ext cx="1896472" cy="10611892"/>
            <a:chOff x="0" y="0"/>
            <a:chExt cx="499482" cy="2794902"/>
          </a:xfrm>
        </p:grpSpPr>
        <p:sp>
          <p:nvSpPr>
            <p:cNvPr name="Freeform 10" id="10"/>
            <p:cNvSpPr/>
            <p:nvPr/>
          </p:nvSpPr>
          <p:spPr>
            <a:xfrm flipH="false" flipV="false" rot="0">
              <a:off x="0" y="0"/>
              <a:ext cx="499482" cy="2794901"/>
            </a:xfrm>
            <a:custGeom>
              <a:avLst/>
              <a:gdLst/>
              <a:ahLst/>
              <a:cxnLst/>
              <a:rect r="r" b="b" t="t" l="l"/>
              <a:pathLst>
                <a:path h="2794901" w="499482">
                  <a:moveTo>
                    <a:pt x="0" y="0"/>
                  </a:moveTo>
                  <a:lnTo>
                    <a:pt x="499482" y="0"/>
                  </a:lnTo>
                  <a:lnTo>
                    <a:pt x="499482" y="2794901"/>
                  </a:lnTo>
                  <a:lnTo>
                    <a:pt x="0" y="2794901"/>
                  </a:lnTo>
                  <a:close/>
                </a:path>
              </a:pathLst>
            </a:custGeom>
            <a:solidFill>
              <a:srgbClr val="FF1616"/>
            </a:solidFill>
          </p:spPr>
        </p:sp>
        <p:sp>
          <p:nvSpPr>
            <p:cNvPr name="TextBox 11" id="11"/>
            <p:cNvSpPr txBox="true"/>
            <p:nvPr/>
          </p:nvSpPr>
          <p:spPr>
            <a:xfrm>
              <a:off x="0" y="-57150"/>
              <a:ext cx="499482" cy="2852052"/>
            </a:xfrm>
            <a:prstGeom prst="rect">
              <a:avLst/>
            </a:prstGeom>
          </p:spPr>
          <p:txBody>
            <a:bodyPr anchor="ctr" rtlCol="false" tIns="50800" lIns="50800" bIns="50800" rIns="50800"/>
            <a:lstStyle/>
            <a:p>
              <a:pPr algn="ctr">
                <a:lnSpc>
                  <a:spcPts val="3396"/>
                </a:lnSpc>
              </a:pPr>
            </a:p>
          </p:txBody>
        </p:sp>
      </p:grpSp>
      <p:grpSp>
        <p:nvGrpSpPr>
          <p:cNvPr name="Group 12" id="12"/>
          <p:cNvGrpSpPr/>
          <p:nvPr/>
        </p:nvGrpSpPr>
        <p:grpSpPr>
          <a:xfrm rot="0">
            <a:off x="9334113" y="1028700"/>
            <a:ext cx="7342723" cy="8229600"/>
            <a:chOff x="0" y="0"/>
            <a:chExt cx="1837551" cy="2059496"/>
          </a:xfrm>
        </p:grpSpPr>
        <p:sp>
          <p:nvSpPr>
            <p:cNvPr name="Freeform 13" id="13"/>
            <p:cNvSpPr/>
            <p:nvPr/>
          </p:nvSpPr>
          <p:spPr>
            <a:xfrm flipH="false" flipV="false" rot="0">
              <a:off x="0" y="0"/>
              <a:ext cx="1837551" cy="2059496"/>
            </a:xfrm>
            <a:custGeom>
              <a:avLst/>
              <a:gdLst/>
              <a:ahLst/>
              <a:cxnLst/>
              <a:rect r="r" b="b" t="t" l="l"/>
              <a:pathLst>
                <a:path h="2059496" w="1837551">
                  <a:moveTo>
                    <a:pt x="15815" y="0"/>
                  </a:moveTo>
                  <a:lnTo>
                    <a:pt x="1821735" y="0"/>
                  </a:lnTo>
                  <a:cubicBezTo>
                    <a:pt x="1825930" y="0"/>
                    <a:pt x="1829953" y="1666"/>
                    <a:pt x="1832919" y="4632"/>
                  </a:cubicBezTo>
                  <a:cubicBezTo>
                    <a:pt x="1835885" y="7598"/>
                    <a:pt x="1837551" y="11621"/>
                    <a:pt x="1837551" y="15815"/>
                  </a:cubicBezTo>
                  <a:lnTo>
                    <a:pt x="1837551" y="2043680"/>
                  </a:lnTo>
                  <a:cubicBezTo>
                    <a:pt x="1837551" y="2052415"/>
                    <a:pt x="1830470" y="2059496"/>
                    <a:pt x="1821735" y="2059496"/>
                  </a:cubicBezTo>
                  <a:lnTo>
                    <a:pt x="15815" y="2059496"/>
                  </a:lnTo>
                  <a:cubicBezTo>
                    <a:pt x="11621" y="2059496"/>
                    <a:pt x="7598" y="2057830"/>
                    <a:pt x="4632" y="2054864"/>
                  </a:cubicBezTo>
                  <a:cubicBezTo>
                    <a:pt x="1666" y="2051898"/>
                    <a:pt x="0" y="2047875"/>
                    <a:pt x="0" y="2043680"/>
                  </a:cubicBezTo>
                  <a:lnTo>
                    <a:pt x="0" y="15815"/>
                  </a:lnTo>
                  <a:cubicBezTo>
                    <a:pt x="0" y="11621"/>
                    <a:pt x="1666" y="7598"/>
                    <a:pt x="4632" y="4632"/>
                  </a:cubicBezTo>
                  <a:cubicBezTo>
                    <a:pt x="7598" y="1666"/>
                    <a:pt x="11621" y="0"/>
                    <a:pt x="15815" y="0"/>
                  </a:cubicBezTo>
                  <a:close/>
                </a:path>
              </a:pathLst>
            </a:custGeom>
            <a:solidFill>
              <a:srgbClr val="FFFFFF"/>
            </a:solidFill>
            <a:ln w="38100" cap="sq">
              <a:solidFill>
                <a:srgbClr val="FF1616"/>
              </a:solidFill>
              <a:prstDash val="solid"/>
              <a:miter/>
            </a:ln>
          </p:spPr>
        </p:sp>
        <p:sp>
          <p:nvSpPr>
            <p:cNvPr name="TextBox 14" id="14"/>
            <p:cNvSpPr txBox="true"/>
            <p:nvPr/>
          </p:nvSpPr>
          <p:spPr>
            <a:xfrm>
              <a:off x="0" y="-57150"/>
              <a:ext cx="1837551" cy="2116646"/>
            </a:xfrm>
            <a:prstGeom prst="rect">
              <a:avLst/>
            </a:prstGeom>
          </p:spPr>
          <p:txBody>
            <a:bodyPr anchor="ctr" rtlCol="false" tIns="50800" lIns="50800" bIns="50800" rIns="50800"/>
            <a:lstStyle/>
            <a:p>
              <a:pPr algn="ctr">
                <a:lnSpc>
                  <a:spcPts val="3396"/>
                </a:lnSpc>
              </a:pPr>
            </a:p>
          </p:txBody>
        </p:sp>
      </p:grpSp>
      <p:sp>
        <p:nvSpPr>
          <p:cNvPr name="Freeform 15" id="15"/>
          <p:cNvSpPr/>
          <p:nvPr/>
        </p:nvSpPr>
        <p:spPr>
          <a:xfrm flipH="false" flipV="false" rot="0">
            <a:off x="9334113" y="978676"/>
            <a:ext cx="7342723" cy="8229600"/>
          </a:xfrm>
          <a:custGeom>
            <a:avLst/>
            <a:gdLst/>
            <a:ahLst/>
            <a:cxnLst/>
            <a:rect r="r" b="b" t="t" l="l"/>
            <a:pathLst>
              <a:path h="8229600" w="7342723">
                <a:moveTo>
                  <a:pt x="0" y="0"/>
                </a:moveTo>
                <a:lnTo>
                  <a:pt x="7342723" y="0"/>
                </a:lnTo>
                <a:lnTo>
                  <a:pt x="7342723" y="8229600"/>
                </a:lnTo>
                <a:lnTo>
                  <a:pt x="0" y="8229600"/>
                </a:lnTo>
                <a:lnTo>
                  <a:pt x="0" y="0"/>
                </a:lnTo>
                <a:close/>
              </a:path>
            </a:pathLst>
          </a:custGeom>
          <a:blipFill>
            <a:blip r:embed="rId2"/>
            <a:stretch>
              <a:fillRect l="0" t="0" r="-67907" b="0"/>
            </a:stretch>
          </a:blipFill>
        </p:spPr>
      </p:sp>
      <p:sp>
        <p:nvSpPr>
          <p:cNvPr name="TextBox 16" id="16"/>
          <p:cNvSpPr txBox="true"/>
          <p:nvPr/>
        </p:nvSpPr>
        <p:spPr>
          <a:xfrm rot="0">
            <a:off x="1028700" y="1632493"/>
            <a:ext cx="6408853" cy="1035661"/>
          </a:xfrm>
          <a:prstGeom prst="rect">
            <a:avLst/>
          </a:prstGeom>
        </p:spPr>
        <p:txBody>
          <a:bodyPr anchor="t" rtlCol="false" tIns="0" lIns="0" bIns="0" rIns="0">
            <a:spAutoFit/>
          </a:bodyPr>
          <a:lstStyle/>
          <a:p>
            <a:pPr>
              <a:lnSpc>
                <a:spcPts val="8541"/>
              </a:lnSpc>
            </a:pPr>
            <a:r>
              <a:rPr lang="en-US" sz="6100">
                <a:solidFill>
                  <a:srgbClr val="FFF6F0"/>
                </a:solidFill>
                <a:latin typeface="Anton"/>
              </a:rPr>
              <a:t>Análisis Exploratorio</a:t>
            </a:r>
          </a:p>
        </p:txBody>
      </p:sp>
      <p:sp>
        <p:nvSpPr>
          <p:cNvPr name="TextBox 17" id="17"/>
          <p:cNvSpPr txBox="true"/>
          <p:nvPr/>
        </p:nvSpPr>
        <p:spPr>
          <a:xfrm rot="0">
            <a:off x="230860" y="7900314"/>
            <a:ext cx="9103253" cy="1598930"/>
          </a:xfrm>
          <a:prstGeom prst="rect">
            <a:avLst/>
          </a:prstGeom>
        </p:spPr>
        <p:txBody>
          <a:bodyPr anchor="t" rtlCol="false" tIns="0" lIns="0" bIns="0" rIns="0">
            <a:spAutoFit/>
          </a:bodyPr>
          <a:lstStyle/>
          <a:p>
            <a:pPr>
              <a:lnSpc>
                <a:spcPts val="3220"/>
              </a:lnSpc>
              <a:spcBef>
                <a:spcPct val="0"/>
              </a:spcBef>
            </a:pPr>
            <a:r>
              <a:rPr lang="en-US" sz="2300" spc="151">
                <a:solidFill>
                  <a:srgbClr val="FFF6F0"/>
                </a:solidFill>
                <a:latin typeface="Raleway"/>
              </a:rPr>
              <a:t>Como esas variables son categóricas, se decidió reemplazar su categoría por un numero para entrenar al modelo. Del mismo modo, con la variable objetivo se decidió tomar intervalos para categorizar dicha variable. </a:t>
            </a:r>
          </a:p>
        </p:txBody>
      </p:sp>
      <p:sp>
        <p:nvSpPr>
          <p:cNvPr name="TextBox 18" id="18"/>
          <p:cNvSpPr txBox="true"/>
          <p:nvPr/>
        </p:nvSpPr>
        <p:spPr>
          <a:xfrm rot="0">
            <a:off x="635179" y="2952823"/>
            <a:ext cx="7812830" cy="869950"/>
          </a:xfrm>
          <a:prstGeom prst="rect">
            <a:avLst/>
          </a:prstGeom>
        </p:spPr>
        <p:txBody>
          <a:bodyPr anchor="t" rtlCol="false" tIns="0" lIns="0" bIns="0" rIns="0">
            <a:spAutoFit/>
          </a:bodyPr>
          <a:lstStyle/>
          <a:p>
            <a:pPr>
              <a:lnSpc>
                <a:spcPts val="3499"/>
              </a:lnSpc>
              <a:spcBef>
                <a:spcPct val="0"/>
              </a:spcBef>
            </a:pPr>
            <a:r>
              <a:rPr lang="en-US" sz="2499" spc="164">
                <a:solidFill>
                  <a:srgbClr val="FFF6F0"/>
                </a:solidFill>
                <a:latin typeface="Raleway"/>
              </a:rPr>
              <a:t>Se tenían 51 diferentes variables de las cuales se escogieron la siguientes:</a:t>
            </a:r>
          </a:p>
        </p:txBody>
      </p:sp>
      <p:sp>
        <p:nvSpPr>
          <p:cNvPr name="TextBox 19" id="19"/>
          <p:cNvSpPr txBox="true"/>
          <p:nvPr/>
        </p:nvSpPr>
        <p:spPr>
          <a:xfrm rot="0">
            <a:off x="230860" y="4369379"/>
            <a:ext cx="8616864" cy="3182363"/>
          </a:xfrm>
          <a:prstGeom prst="rect">
            <a:avLst/>
          </a:prstGeom>
        </p:spPr>
        <p:txBody>
          <a:bodyPr anchor="t" rtlCol="false" tIns="0" lIns="0" bIns="0" rIns="0">
            <a:spAutoFit/>
          </a:bodyPr>
          <a:lstStyle/>
          <a:p>
            <a:pPr>
              <a:lnSpc>
                <a:spcPts val="3599"/>
              </a:lnSpc>
            </a:pPr>
            <a:r>
              <a:rPr lang="en-US" sz="2571" spc="169">
                <a:solidFill>
                  <a:srgbClr val="FFF6F0"/>
                </a:solidFill>
                <a:latin typeface="Raleway"/>
              </a:rPr>
              <a:t>'periodo': Periodo de los resultados   'cole_depto_ubicacion': Departamento de la sede</a:t>
            </a:r>
          </a:p>
          <a:p>
            <a:pPr>
              <a:lnSpc>
                <a:spcPts val="3599"/>
              </a:lnSpc>
            </a:pPr>
            <a:r>
              <a:rPr lang="en-US" sz="2571" spc="169">
                <a:solidFill>
                  <a:srgbClr val="FFF6F0"/>
                </a:solidFill>
                <a:latin typeface="Raleway"/>
              </a:rPr>
              <a:t>'fami_tieneinternet': ¿Tiene internet?</a:t>
            </a:r>
          </a:p>
          <a:p>
            <a:pPr>
              <a:lnSpc>
                <a:spcPts val="3599"/>
              </a:lnSpc>
            </a:pPr>
            <a:r>
              <a:rPr lang="en-US" sz="2571" spc="169">
                <a:solidFill>
                  <a:srgbClr val="FFF6F0"/>
                </a:solidFill>
                <a:latin typeface="Raleway"/>
              </a:rPr>
              <a:t> 'cole_jornada': Jornada de la Sede</a:t>
            </a:r>
          </a:p>
          <a:p>
            <a:pPr>
              <a:lnSpc>
                <a:spcPts val="3599"/>
              </a:lnSpc>
            </a:pPr>
            <a:r>
              <a:rPr lang="en-US" sz="2571" spc="169">
                <a:solidFill>
                  <a:srgbClr val="FFF6F0"/>
                </a:solidFill>
                <a:latin typeface="Raleway"/>
              </a:rPr>
              <a:t>'cole_bilingue': ¿Es colegio bilingüe?</a:t>
            </a:r>
          </a:p>
          <a:p>
            <a:pPr>
              <a:lnSpc>
                <a:spcPts val="3599"/>
              </a:lnSpc>
            </a:pPr>
            <a:r>
              <a:rPr lang="en-US" sz="2571" spc="169">
                <a:solidFill>
                  <a:srgbClr val="FFF6F0"/>
                </a:solidFill>
                <a:latin typeface="Raleway"/>
              </a:rPr>
              <a:t>'fami_estratovivienda': Estrato del examinando</a:t>
            </a:r>
          </a:p>
          <a:p>
            <a:pPr>
              <a:lnSpc>
                <a:spcPts val="3599"/>
              </a:lnSpc>
              <a:spcBef>
                <a:spcPct val="0"/>
              </a:spcBef>
            </a:pPr>
            <a:r>
              <a:rPr lang="en-US" sz="2571" spc="169">
                <a:solidFill>
                  <a:srgbClr val="FFF6F0"/>
                </a:solidFill>
                <a:latin typeface="Raleway"/>
              </a:rPr>
              <a:t> 'punt_global': Puntaje Global</a:t>
            </a:r>
          </a:p>
        </p:txBody>
      </p:sp>
      <p:sp>
        <p:nvSpPr>
          <p:cNvPr name="TextBox 20" id="20"/>
          <p:cNvSpPr txBox="true"/>
          <p:nvPr/>
        </p:nvSpPr>
        <p:spPr>
          <a:xfrm rot="0">
            <a:off x="1028700" y="9667434"/>
            <a:ext cx="5247836" cy="322548"/>
          </a:xfrm>
          <a:prstGeom prst="rect">
            <a:avLst/>
          </a:prstGeom>
        </p:spPr>
        <p:txBody>
          <a:bodyPr anchor="t" rtlCol="false" tIns="0" lIns="0" bIns="0" rIns="0">
            <a:spAutoFit/>
          </a:bodyPr>
          <a:lstStyle/>
          <a:p>
            <a:pPr>
              <a:lnSpc>
                <a:spcPts val="2696"/>
              </a:lnSpc>
            </a:pPr>
            <a:r>
              <a:rPr lang="en-US" sz="1926">
                <a:solidFill>
                  <a:srgbClr val="FFF6F0"/>
                </a:solidFill>
                <a:latin typeface="Raleway Bold"/>
              </a:rPr>
              <a:t>Nombre de la clase | 09 DIC 2023</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028700" y="1967161"/>
            <a:ext cx="6460321" cy="1307787"/>
          </a:xfrm>
          <a:prstGeom prst="rect">
            <a:avLst/>
          </a:prstGeom>
        </p:spPr>
        <p:txBody>
          <a:bodyPr anchor="t" rtlCol="false" tIns="0" lIns="0" bIns="0" rIns="0">
            <a:spAutoFit/>
          </a:bodyPr>
          <a:lstStyle/>
          <a:p>
            <a:pPr>
              <a:lnSpc>
                <a:spcPts val="9977"/>
              </a:lnSpc>
            </a:pPr>
            <a:r>
              <a:rPr lang="en-US" sz="9412">
                <a:solidFill>
                  <a:srgbClr val="202020"/>
                </a:solidFill>
                <a:latin typeface="Anton"/>
              </a:rPr>
              <a:t>OBJETIVOS</a:t>
            </a:r>
          </a:p>
        </p:txBody>
      </p:sp>
      <p:grpSp>
        <p:nvGrpSpPr>
          <p:cNvPr name="Group 3" id="3"/>
          <p:cNvGrpSpPr/>
          <p:nvPr/>
        </p:nvGrpSpPr>
        <p:grpSpPr>
          <a:xfrm rot="0">
            <a:off x="-464960" y="3817873"/>
            <a:ext cx="10117137" cy="5235451"/>
            <a:chOff x="0" y="0"/>
            <a:chExt cx="2664596" cy="1378884"/>
          </a:xfrm>
        </p:grpSpPr>
        <p:sp>
          <p:nvSpPr>
            <p:cNvPr name="Freeform 4" id="4"/>
            <p:cNvSpPr/>
            <p:nvPr/>
          </p:nvSpPr>
          <p:spPr>
            <a:xfrm flipH="false" flipV="false" rot="0">
              <a:off x="0" y="0"/>
              <a:ext cx="2664596" cy="1378884"/>
            </a:xfrm>
            <a:custGeom>
              <a:avLst/>
              <a:gdLst/>
              <a:ahLst/>
              <a:cxnLst/>
              <a:rect r="r" b="b" t="t" l="l"/>
              <a:pathLst>
                <a:path h="1378884" w="2664596">
                  <a:moveTo>
                    <a:pt x="0" y="0"/>
                  </a:moveTo>
                  <a:lnTo>
                    <a:pt x="2664596" y="0"/>
                  </a:lnTo>
                  <a:lnTo>
                    <a:pt x="2664596" y="1378884"/>
                  </a:lnTo>
                  <a:lnTo>
                    <a:pt x="0" y="1378884"/>
                  </a:lnTo>
                  <a:close/>
                </a:path>
              </a:pathLst>
            </a:custGeom>
            <a:solidFill>
              <a:srgbClr val="F1F7F8"/>
            </a:solidFill>
          </p:spPr>
        </p:sp>
        <p:sp>
          <p:nvSpPr>
            <p:cNvPr name="TextBox 5" id="5"/>
            <p:cNvSpPr txBox="true"/>
            <p:nvPr/>
          </p:nvSpPr>
          <p:spPr>
            <a:xfrm>
              <a:off x="0" y="-57150"/>
              <a:ext cx="2664596" cy="1436034"/>
            </a:xfrm>
            <a:prstGeom prst="rect">
              <a:avLst/>
            </a:prstGeom>
          </p:spPr>
          <p:txBody>
            <a:bodyPr anchor="ctr" rtlCol="false" tIns="50800" lIns="50800" bIns="50800" rIns="50800"/>
            <a:lstStyle/>
            <a:p>
              <a:pPr algn="ctr">
                <a:lnSpc>
                  <a:spcPts val="3396"/>
                </a:lnSpc>
              </a:pPr>
            </a:p>
          </p:txBody>
        </p:sp>
      </p:grpSp>
      <p:sp>
        <p:nvSpPr>
          <p:cNvPr name="TextBox 6" id="6"/>
          <p:cNvSpPr txBox="true"/>
          <p:nvPr/>
        </p:nvSpPr>
        <p:spPr>
          <a:xfrm rot="0">
            <a:off x="523286" y="3760723"/>
            <a:ext cx="8620714" cy="5020116"/>
          </a:xfrm>
          <a:prstGeom prst="rect">
            <a:avLst/>
          </a:prstGeom>
        </p:spPr>
        <p:txBody>
          <a:bodyPr anchor="t" rtlCol="false" tIns="0" lIns="0" bIns="0" rIns="0">
            <a:spAutoFit/>
          </a:bodyPr>
          <a:lstStyle/>
          <a:p>
            <a:pPr>
              <a:lnSpc>
                <a:spcPts val="3650"/>
              </a:lnSpc>
            </a:pPr>
            <a:r>
              <a:rPr lang="en-US" sz="2607" spc="172">
                <a:solidFill>
                  <a:srgbClr val="202020"/>
                </a:solidFill>
                <a:latin typeface="Raleway Bold"/>
              </a:rPr>
              <a:t>Objetivo General:</a:t>
            </a:r>
          </a:p>
          <a:p>
            <a:pPr>
              <a:lnSpc>
                <a:spcPts val="3650"/>
              </a:lnSpc>
            </a:pPr>
            <a:r>
              <a:rPr lang="en-US" sz="2607" spc="172">
                <a:solidFill>
                  <a:srgbClr val="202020"/>
                </a:solidFill>
                <a:latin typeface="Raleway"/>
              </a:rPr>
              <a:t>Realizar una herramienta que pueda predecir un rango de puntaje global del Saber 11 de acuerdo a las condiciones socioeconómicas y así implementar estrategias gubernamentales para mejorarlas</a:t>
            </a:r>
          </a:p>
          <a:p>
            <a:pPr>
              <a:lnSpc>
                <a:spcPts val="3650"/>
              </a:lnSpc>
            </a:pPr>
          </a:p>
          <a:p>
            <a:pPr>
              <a:lnSpc>
                <a:spcPts val="3650"/>
              </a:lnSpc>
            </a:pPr>
            <a:r>
              <a:rPr lang="en-US" sz="2607" spc="172">
                <a:solidFill>
                  <a:srgbClr val="202020"/>
                </a:solidFill>
                <a:latin typeface="Raleway Bold"/>
              </a:rPr>
              <a:t>Objetivos Específicos:</a:t>
            </a:r>
          </a:p>
          <a:p>
            <a:pPr>
              <a:lnSpc>
                <a:spcPts val="3650"/>
              </a:lnSpc>
            </a:pPr>
            <a:r>
              <a:rPr lang="en-US" sz="2607" spc="172">
                <a:solidFill>
                  <a:srgbClr val="202020"/>
                </a:solidFill>
                <a:latin typeface="Raleway"/>
              </a:rPr>
              <a:t>Desarrollar un modelo Bayesiano</a:t>
            </a:r>
          </a:p>
          <a:p>
            <a:pPr>
              <a:lnSpc>
                <a:spcPts val="3650"/>
              </a:lnSpc>
            </a:pPr>
            <a:r>
              <a:rPr lang="en-US" sz="2607" spc="172">
                <a:solidFill>
                  <a:srgbClr val="202020"/>
                </a:solidFill>
                <a:latin typeface="Raleway"/>
              </a:rPr>
              <a:t>Implementar un Dashboard funcional</a:t>
            </a:r>
          </a:p>
          <a:p>
            <a:pPr>
              <a:lnSpc>
                <a:spcPts val="3650"/>
              </a:lnSpc>
              <a:spcBef>
                <a:spcPct val="0"/>
              </a:spcBef>
            </a:pPr>
            <a:r>
              <a:rPr lang="en-US" sz="2607" spc="172">
                <a:solidFill>
                  <a:srgbClr val="202020"/>
                </a:solidFill>
                <a:latin typeface="Raleway"/>
              </a:rPr>
              <a:t>Emplear el MLflow para  comparar modelos</a:t>
            </a:r>
          </a:p>
        </p:txBody>
      </p:sp>
      <p:grpSp>
        <p:nvGrpSpPr>
          <p:cNvPr name="Group 7" id="7"/>
          <p:cNvGrpSpPr/>
          <p:nvPr/>
        </p:nvGrpSpPr>
        <p:grpSpPr>
          <a:xfrm rot="0">
            <a:off x="12942327" y="-162446"/>
            <a:ext cx="5517984" cy="10611892"/>
            <a:chOff x="0" y="0"/>
            <a:chExt cx="1453296" cy="2794902"/>
          </a:xfrm>
        </p:grpSpPr>
        <p:sp>
          <p:nvSpPr>
            <p:cNvPr name="Freeform 8" id="8"/>
            <p:cNvSpPr/>
            <p:nvPr/>
          </p:nvSpPr>
          <p:spPr>
            <a:xfrm flipH="false" flipV="false" rot="0">
              <a:off x="0" y="0"/>
              <a:ext cx="1453296" cy="2794901"/>
            </a:xfrm>
            <a:custGeom>
              <a:avLst/>
              <a:gdLst/>
              <a:ahLst/>
              <a:cxnLst/>
              <a:rect r="r" b="b" t="t" l="l"/>
              <a:pathLst>
                <a:path h="2794901" w="1453296">
                  <a:moveTo>
                    <a:pt x="0" y="0"/>
                  </a:moveTo>
                  <a:lnTo>
                    <a:pt x="1453296" y="0"/>
                  </a:lnTo>
                  <a:lnTo>
                    <a:pt x="1453296" y="2794901"/>
                  </a:lnTo>
                  <a:lnTo>
                    <a:pt x="0" y="2794901"/>
                  </a:lnTo>
                  <a:close/>
                </a:path>
              </a:pathLst>
            </a:custGeom>
            <a:solidFill>
              <a:srgbClr val="FF1616"/>
            </a:solidFill>
          </p:spPr>
        </p:sp>
        <p:sp>
          <p:nvSpPr>
            <p:cNvPr name="TextBox 9" id="9"/>
            <p:cNvSpPr txBox="true"/>
            <p:nvPr/>
          </p:nvSpPr>
          <p:spPr>
            <a:xfrm>
              <a:off x="0" y="-57150"/>
              <a:ext cx="1453296" cy="2852052"/>
            </a:xfrm>
            <a:prstGeom prst="rect">
              <a:avLst/>
            </a:prstGeom>
          </p:spPr>
          <p:txBody>
            <a:bodyPr anchor="ctr" rtlCol="false" tIns="50800" lIns="50800" bIns="50800" rIns="50800"/>
            <a:lstStyle/>
            <a:p>
              <a:pPr algn="ctr">
                <a:lnSpc>
                  <a:spcPts val="3396"/>
                </a:lnSpc>
              </a:pPr>
            </a:p>
          </p:txBody>
        </p:sp>
      </p:grpSp>
      <p:sp>
        <p:nvSpPr>
          <p:cNvPr name="Freeform 10" id="10"/>
          <p:cNvSpPr/>
          <p:nvPr/>
        </p:nvSpPr>
        <p:spPr>
          <a:xfrm flipH="false" flipV="false" rot="0">
            <a:off x="14409528" y="-2469372"/>
            <a:ext cx="5406890" cy="5406890"/>
          </a:xfrm>
          <a:custGeom>
            <a:avLst/>
            <a:gdLst/>
            <a:ahLst/>
            <a:cxnLst/>
            <a:rect r="r" b="b" t="t" l="l"/>
            <a:pathLst>
              <a:path h="5406890" w="5406890">
                <a:moveTo>
                  <a:pt x="0" y="0"/>
                </a:moveTo>
                <a:lnTo>
                  <a:pt x="5406890" y="0"/>
                </a:lnTo>
                <a:lnTo>
                  <a:pt x="5406890" y="5406891"/>
                </a:lnTo>
                <a:lnTo>
                  <a:pt x="0" y="5406891"/>
                </a:lnTo>
                <a:lnTo>
                  <a:pt x="0" y="0"/>
                </a:lnTo>
                <a:close/>
              </a:path>
            </a:pathLst>
          </a:custGeom>
          <a:blipFill>
            <a:blip r:embed="rId2">
              <a:alphaModFix amt="19999"/>
              <a:extLst>
                <a:ext uri="{96DAC541-7B7A-43D3-8B79-37D633B846F1}">
                  <asvg:svgBlip xmlns:asvg="http://schemas.microsoft.com/office/drawing/2016/SVG/main" r:embed="rId3"/>
                </a:ext>
              </a:extLst>
            </a:blip>
            <a:stretch>
              <a:fillRect l="0" t="0" r="0" b="0"/>
            </a:stretch>
          </a:blipFill>
        </p:spPr>
      </p:sp>
      <p:grpSp>
        <p:nvGrpSpPr>
          <p:cNvPr name="Group 11" id="11"/>
          <p:cNvGrpSpPr/>
          <p:nvPr/>
        </p:nvGrpSpPr>
        <p:grpSpPr>
          <a:xfrm rot="0">
            <a:off x="9334113" y="1233676"/>
            <a:ext cx="6976951" cy="7819648"/>
            <a:chOff x="0" y="0"/>
            <a:chExt cx="1837551" cy="2059496"/>
          </a:xfrm>
        </p:grpSpPr>
        <p:sp>
          <p:nvSpPr>
            <p:cNvPr name="Freeform 12" id="12"/>
            <p:cNvSpPr/>
            <p:nvPr/>
          </p:nvSpPr>
          <p:spPr>
            <a:xfrm flipH="false" flipV="false" rot="0">
              <a:off x="0" y="0"/>
              <a:ext cx="1837551" cy="2059496"/>
            </a:xfrm>
            <a:custGeom>
              <a:avLst/>
              <a:gdLst/>
              <a:ahLst/>
              <a:cxnLst/>
              <a:rect r="r" b="b" t="t" l="l"/>
              <a:pathLst>
                <a:path h="2059496" w="1837551">
                  <a:moveTo>
                    <a:pt x="16645" y="0"/>
                  </a:moveTo>
                  <a:lnTo>
                    <a:pt x="1820906" y="0"/>
                  </a:lnTo>
                  <a:cubicBezTo>
                    <a:pt x="1825321" y="0"/>
                    <a:pt x="1829554" y="1754"/>
                    <a:pt x="1832676" y="4875"/>
                  </a:cubicBezTo>
                  <a:cubicBezTo>
                    <a:pt x="1835797" y="7997"/>
                    <a:pt x="1837551" y="12230"/>
                    <a:pt x="1837551" y="16645"/>
                  </a:cubicBezTo>
                  <a:lnTo>
                    <a:pt x="1837551" y="2042851"/>
                  </a:lnTo>
                  <a:cubicBezTo>
                    <a:pt x="1837551" y="2052044"/>
                    <a:pt x="1830099" y="2059496"/>
                    <a:pt x="1820906" y="2059496"/>
                  </a:cubicBezTo>
                  <a:lnTo>
                    <a:pt x="16645" y="2059496"/>
                  </a:lnTo>
                  <a:cubicBezTo>
                    <a:pt x="12230" y="2059496"/>
                    <a:pt x="7997" y="2057742"/>
                    <a:pt x="4875" y="2054621"/>
                  </a:cubicBezTo>
                  <a:cubicBezTo>
                    <a:pt x="1754" y="2051499"/>
                    <a:pt x="0" y="2047266"/>
                    <a:pt x="0" y="2042851"/>
                  </a:cubicBezTo>
                  <a:lnTo>
                    <a:pt x="0" y="16645"/>
                  </a:lnTo>
                  <a:cubicBezTo>
                    <a:pt x="0" y="12230"/>
                    <a:pt x="1754" y="7997"/>
                    <a:pt x="4875" y="4875"/>
                  </a:cubicBezTo>
                  <a:cubicBezTo>
                    <a:pt x="7997" y="1754"/>
                    <a:pt x="12230" y="0"/>
                    <a:pt x="16645" y="0"/>
                  </a:cubicBezTo>
                  <a:close/>
                </a:path>
              </a:pathLst>
            </a:custGeom>
            <a:solidFill>
              <a:srgbClr val="FFFFFF"/>
            </a:solidFill>
            <a:ln w="38100" cap="sq">
              <a:solidFill>
                <a:srgbClr val="202020"/>
              </a:solidFill>
              <a:prstDash val="solid"/>
              <a:miter/>
            </a:ln>
          </p:spPr>
        </p:sp>
        <p:sp>
          <p:nvSpPr>
            <p:cNvPr name="TextBox 13" id="13"/>
            <p:cNvSpPr txBox="true"/>
            <p:nvPr/>
          </p:nvSpPr>
          <p:spPr>
            <a:xfrm>
              <a:off x="0" y="-57150"/>
              <a:ext cx="1837551" cy="2116646"/>
            </a:xfrm>
            <a:prstGeom prst="rect">
              <a:avLst/>
            </a:prstGeom>
          </p:spPr>
          <p:txBody>
            <a:bodyPr anchor="ctr" rtlCol="false" tIns="50800" lIns="50800" bIns="50800" rIns="50800"/>
            <a:lstStyle/>
            <a:p>
              <a:pPr algn="ctr">
                <a:lnSpc>
                  <a:spcPts val="3396"/>
                </a:lnSpc>
              </a:pPr>
            </a:p>
          </p:txBody>
        </p:sp>
      </p:grpSp>
      <p:sp>
        <p:nvSpPr>
          <p:cNvPr name="Freeform 14" id="14"/>
          <p:cNvSpPr/>
          <p:nvPr/>
        </p:nvSpPr>
        <p:spPr>
          <a:xfrm flipH="false" flipV="false" rot="0">
            <a:off x="9652177" y="1551740"/>
            <a:ext cx="6340823" cy="7183521"/>
          </a:xfrm>
          <a:custGeom>
            <a:avLst/>
            <a:gdLst/>
            <a:ahLst/>
            <a:cxnLst/>
            <a:rect r="r" b="b" t="t" l="l"/>
            <a:pathLst>
              <a:path h="7183521" w="6340823">
                <a:moveTo>
                  <a:pt x="0" y="0"/>
                </a:moveTo>
                <a:lnTo>
                  <a:pt x="6340823" y="0"/>
                </a:lnTo>
                <a:lnTo>
                  <a:pt x="6340823" y="7183520"/>
                </a:lnTo>
                <a:lnTo>
                  <a:pt x="0" y="7183520"/>
                </a:lnTo>
                <a:lnTo>
                  <a:pt x="0" y="0"/>
                </a:lnTo>
                <a:close/>
              </a:path>
            </a:pathLst>
          </a:custGeom>
          <a:blipFill>
            <a:blip r:embed="rId4"/>
            <a:stretch>
              <a:fillRect l="-25526" t="0" r="-25526"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flipV="true">
            <a:off x="10091089" y="0"/>
            <a:ext cx="0" cy="3735762"/>
          </a:xfrm>
          <a:prstGeom prst="line">
            <a:avLst/>
          </a:prstGeom>
          <a:ln cap="flat" w="47625">
            <a:solidFill>
              <a:srgbClr val="000000"/>
            </a:solidFill>
            <a:prstDash val="solid"/>
            <a:headEnd type="none" len="sm" w="sm"/>
            <a:tailEnd type="none" len="sm" w="sm"/>
          </a:ln>
        </p:spPr>
      </p:sp>
      <p:sp>
        <p:nvSpPr>
          <p:cNvPr name="Freeform 3" id="3"/>
          <p:cNvSpPr/>
          <p:nvPr/>
        </p:nvSpPr>
        <p:spPr>
          <a:xfrm flipH="false" flipV="false" rot="0">
            <a:off x="10114902" y="4170274"/>
            <a:ext cx="8173098" cy="6116726"/>
          </a:xfrm>
          <a:custGeom>
            <a:avLst/>
            <a:gdLst/>
            <a:ahLst/>
            <a:cxnLst/>
            <a:rect r="r" b="b" t="t" l="l"/>
            <a:pathLst>
              <a:path h="6116726" w="8173098">
                <a:moveTo>
                  <a:pt x="0" y="0"/>
                </a:moveTo>
                <a:lnTo>
                  <a:pt x="8173098" y="0"/>
                </a:lnTo>
                <a:lnTo>
                  <a:pt x="8173098" y="6116726"/>
                </a:lnTo>
                <a:lnTo>
                  <a:pt x="0" y="6116726"/>
                </a:lnTo>
                <a:lnTo>
                  <a:pt x="0" y="0"/>
                </a:lnTo>
                <a:close/>
              </a:path>
            </a:pathLst>
          </a:custGeom>
          <a:blipFill>
            <a:blip r:embed="rId2"/>
            <a:stretch>
              <a:fillRect l="0" t="0" r="0" b="0"/>
            </a:stretch>
          </a:blipFill>
        </p:spPr>
      </p:sp>
      <p:grpSp>
        <p:nvGrpSpPr>
          <p:cNvPr name="Group 4" id="4"/>
          <p:cNvGrpSpPr/>
          <p:nvPr/>
        </p:nvGrpSpPr>
        <p:grpSpPr>
          <a:xfrm rot="0">
            <a:off x="714697" y="159554"/>
            <a:ext cx="8429303" cy="6162120"/>
            <a:chOff x="0" y="0"/>
            <a:chExt cx="11239071" cy="8216160"/>
          </a:xfrm>
        </p:grpSpPr>
        <p:pic>
          <p:nvPicPr>
            <p:cNvPr name="Picture 5" id="5"/>
            <p:cNvPicPr>
              <a:picLocks noChangeAspect="true"/>
            </p:cNvPicPr>
            <p:nvPr/>
          </p:nvPicPr>
          <p:blipFill>
            <a:blip r:embed="rId3"/>
            <a:srcRect l="0" t="1557" r="0" b="1557"/>
            <a:stretch>
              <a:fillRect/>
            </a:stretch>
          </p:blipFill>
          <p:spPr>
            <a:xfrm flipH="false" flipV="false">
              <a:off x="0" y="0"/>
              <a:ext cx="11239071" cy="8216160"/>
            </a:xfrm>
            <a:prstGeom prst="rect">
              <a:avLst/>
            </a:prstGeom>
          </p:spPr>
        </p:pic>
      </p:grpSp>
      <p:sp>
        <p:nvSpPr>
          <p:cNvPr name="Freeform 6" id="6"/>
          <p:cNvSpPr/>
          <p:nvPr/>
        </p:nvSpPr>
        <p:spPr>
          <a:xfrm flipH="false" flipV="false" rot="0">
            <a:off x="-3563038" y="6079365"/>
            <a:ext cx="13654128" cy="4207635"/>
          </a:xfrm>
          <a:custGeom>
            <a:avLst/>
            <a:gdLst/>
            <a:ahLst/>
            <a:cxnLst/>
            <a:rect r="r" b="b" t="t" l="l"/>
            <a:pathLst>
              <a:path h="4207635" w="13654128">
                <a:moveTo>
                  <a:pt x="0" y="0"/>
                </a:moveTo>
                <a:lnTo>
                  <a:pt x="13654127" y="0"/>
                </a:lnTo>
                <a:lnTo>
                  <a:pt x="13654127" y="4207635"/>
                </a:lnTo>
                <a:lnTo>
                  <a:pt x="0" y="4207635"/>
                </a:lnTo>
                <a:lnTo>
                  <a:pt x="0" y="0"/>
                </a:lnTo>
                <a:close/>
              </a:path>
            </a:pathLst>
          </a:custGeom>
          <a:blipFill>
            <a:blip r:embed="rId4"/>
            <a:stretch>
              <a:fillRect l="-1847" t="0" r="-1847" b="0"/>
            </a:stretch>
          </a:blipFill>
        </p:spPr>
      </p:sp>
      <p:sp>
        <p:nvSpPr>
          <p:cNvPr name="Freeform 7" id="7"/>
          <p:cNvSpPr/>
          <p:nvPr/>
        </p:nvSpPr>
        <p:spPr>
          <a:xfrm flipH="false" flipV="false" rot="0">
            <a:off x="0" y="6148533"/>
            <a:ext cx="3037843" cy="346283"/>
          </a:xfrm>
          <a:custGeom>
            <a:avLst/>
            <a:gdLst/>
            <a:ahLst/>
            <a:cxnLst/>
            <a:rect r="r" b="b" t="t" l="l"/>
            <a:pathLst>
              <a:path h="346283" w="3037843">
                <a:moveTo>
                  <a:pt x="0" y="0"/>
                </a:moveTo>
                <a:lnTo>
                  <a:pt x="3037843" y="0"/>
                </a:lnTo>
                <a:lnTo>
                  <a:pt x="3037843" y="346282"/>
                </a:lnTo>
                <a:lnTo>
                  <a:pt x="0" y="346282"/>
                </a:lnTo>
                <a:lnTo>
                  <a:pt x="0" y="0"/>
                </a:lnTo>
                <a:close/>
              </a:path>
            </a:pathLst>
          </a:custGeom>
          <a:blipFill>
            <a:blip r:embed="rId5"/>
            <a:stretch>
              <a:fillRect l="0" t="0" r="0" b="0"/>
            </a:stretch>
          </a:blipFill>
        </p:spPr>
      </p:sp>
      <p:sp>
        <p:nvSpPr>
          <p:cNvPr name="TextBox 8" id="8"/>
          <p:cNvSpPr txBox="true"/>
          <p:nvPr/>
        </p:nvSpPr>
        <p:spPr>
          <a:xfrm rot="0">
            <a:off x="12447119" y="-59521"/>
            <a:ext cx="4812181" cy="1957367"/>
          </a:xfrm>
          <a:prstGeom prst="rect">
            <a:avLst/>
          </a:prstGeom>
        </p:spPr>
        <p:txBody>
          <a:bodyPr anchor="t" rtlCol="false" tIns="0" lIns="0" bIns="0" rIns="0">
            <a:spAutoFit/>
          </a:bodyPr>
          <a:lstStyle/>
          <a:p>
            <a:pPr algn="r">
              <a:lnSpc>
                <a:spcPts val="16013"/>
              </a:lnSpc>
              <a:spcBef>
                <a:spcPct val="0"/>
              </a:spcBef>
            </a:pPr>
            <a:r>
              <a:rPr lang="en-US" sz="11438">
                <a:solidFill>
                  <a:srgbClr val="DD0505"/>
                </a:solidFill>
                <a:latin typeface="Antonio Bold"/>
              </a:rPr>
              <a:t>PRE</a:t>
            </a:r>
          </a:p>
        </p:txBody>
      </p:sp>
      <p:sp>
        <p:nvSpPr>
          <p:cNvPr name="TextBox 9" id="9"/>
          <p:cNvSpPr txBox="true"/>
          <p:nvPr/>
        </p:nvSpPr>
        <p:spPr>
          <a:xfrm rot="0">
            <a:off x="10114902" y="1515838"/>
            <a:ext cx="7144398" cy="1674146"/>
          </a:xfrm>
          <a:prstGeom prst="rect">
            <a:avLst/>
          </a:prstGeom>
        </p:spPr>
        <p:txBody>
          <a:bodyPr anchor="t" rtlCol="false" tIns="0" lIns="0" bIns="0" rIns="0">
            <a:spAutoFit/>
          </a:bodyPr>
          <a:lstStyle/>
          <a:p>
            <a:pPr algn="r">
              <a:lnSpc>
                <a:spcPts val="13774"/>
              </a:lnSpc>
              <a:spcBef>
                <a:spcPct val="0"/>
              </a:spcBef>
            </a:pPr>
            <a:r>
              <a:rPr lang="en-US" sz="9838">
                <a:solidFill>
                  <a:srgbClr val="000000"/>
                </a:solidFill>
                <a:latin typeface="Antonio Bold"/>
              </a:rPr>
              <a:t>VISUALIZACIÓN</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4544796" y="7649510"/>
            <a:ext cx="3080047" cy="2637490"/>
            <a:chOff x="0" y="0"/>
            <a:chExt cx="853382" cy="730763"/>
          </a:xfrm>
        </p:grpSpPr>
        <p:sp>
          <p:nvSpPr>
            <p:cNvPr name="Freeform 3" id="3"/>
            <p:cNvSpPr/>
            <p:nvPr/>
          </p:nvSpPr>
          <p:spPr>
            <a:xfrm flipH="false" flipV="false" rot="0">
              <a:off x="0" y="0"/>
              <a:ext cx="853382" cy="730763"/>
            </a:xfrm>
            <a:custGeom>
              <a:avLst/>
              <a:gdLst/>
              <a:ahLst/>
              <a:cxnLst/>
              <a:rect r="r" b="b" t="t" l="l"/>
              <a:pathLst>
                <a:path h="730763" w="853382">
                  <a:moveTo>
                    <a:pt x="0" y="0"/>
                  </a:moveTo>
                  <a:lnTo>
                    <a:pt x="853382" y="0"/>
                  </a:lnTo>
                  <a:lnTo>
                    <a:pt x="853382" y="730763"/>
                  </a:lnTo>
                  <a:lnTo>
                    <a:pt x="0" y="730763"/>
                  </a:lnTo>
                  <a:close/>
                </a:path>
              </a:pathLst>
            </a:custGeom>
            <a:solidFill>
              <a:srgbClr val="DD0505"/>
            </a:solidFill>
          </p:spPr>
        </p:sp>
        <p:sp>
          <p:nvSpPr>
            <p:cNvPr name="TextBox 4" id="4"/>
            <p:cNvSpPr txBox="true"/>
            <p:nvPr/>
          </p:nvSpPr>
          <p:spPr>
            <a:xfrm>
              <a:off x="0" y="19050"/>
              <a:ext cx="853382" cy="711713"/>
            </a:xfrm>
            <a:prstGeom prst="rect">
              <a:avLst/>
            </a:prstGeom>
          </p:spPr>
          <p:txBody>
            <a:bodyPr anchor="ctr" rtlCol="false" tIns="50800" lIns="50800" bIns="50800" rIns="50800"/>
            <a:lstStyle/>
            <a:p>
              <a:pPr algn="ctr">
                <a:lnSpc>
                  <a:spcPts val="2260"/>
                </a:lnSpc>
              </a:pPr>
            </a:p>
          </p:txBody>
        </p:sp>
      </p:grpSp>
      <p:sp>
        <p:nvSpPr>
          <p:cNvPr name="Freeform 5" id="5"/>
          <p:cNvSpPr/>
          <p:nvPr/>
        </p:nvSpPr>
        <p:spPr>
          <a:xfrm flipH="false" flipV="false" rot="0">
            <a:off x="7751427" y="1260871"/>
            <a:ext cx="9873417" cy="6388638"/>
          </a:xfrm>
          <a:custGeom>
            <a:avLst/>
            <a:gdLst/>
            <a:ahLst/>
            <a:cxnLst/>
            <a:rect r="r" b="b" t="t" l="l"/>
            <a:pathLst>
              <a:path h="6388638" w="9873417">
                <a:moveTo>
                  <a:pt x="0" y="0"/>
                </a:moveTo>
                <a:lnTo>
                  <a:pt x="9873416" y="0"/>
                </a:lnTo>
                <a:lnTo>
                  <a:pt x="9873416" y="6388639"/>
                </a:lnTo>
                <a:lnTo>
                  <a:pt x="0" y="6388639"/>
                </a:lnTo>
                <a:lnTo>
                  <a:pt x="0" y="0"/>
                </a:lnTo>
                <a:close/>
              </a:path>
            </a:pathLst>
          </a:custGeom>
          <a:blipFill>
            <a:blip r:embed="rId2"/>
            <a:stretch>
              <a:fillRect l="0" t="-7954" r="0" b="-7954"/>
            </a:stretch>
          </a:blipFill>
        </p:spPr>
      </p:sp>
      <p:sp>
        <p:nvSpPr>
          <p:cNvPr name="TextBox 6" id="6"/>
          <p:cNvSpPr txBox="true"/>
          <p:nvPr/>
        </p:nvSpPr>
        <p:spPr>
          <a:xfrm rot="0">
            <a:off x="12183793" y="288023"/>
            <a:ext cx="3872461" cy="240611"/>
          </a:xfrm>
          <a:prstGeom prst="rect">
            <a:avLst/>
          </a:prstGeom>
        </p:spPr>
        <p:txBody>
          <a:bodyPr anchor="t" rtlCol="false" tIns="0" lIns="0" bIns="0" rIns="0">
            <a:spAutoFit/>
          </a:bodyPr>
          <a:lstStyle/>
          <a:p>
            <a:pPr algn="ctr">
              <a:lnSpc>
                <a:spcPts val="1960"/>
              </a:lnSpc>
            </a:pPr>
            <a:r>
              <a:rPr lang="en-US" sz="1400" spc="950">
                <a:solidFill>
                  <a:srgbClr val="000000"/>
                </a:solidFill>
                <a:latin typeface="Open Sans Extra Bold Bold"/>
              </a:rPr>
              <a:t>PRESENTACIÓN</a:t>
            </a:r>
          </a:p>
        </p:txBody>
      </p:sp>
      <p:sp>
        <p:nvSpPr>
          <p:cNvPr name="AutoShape 7" id="7"/>
          <p:cNvSpPr/>
          <p:nvPr/>
        </p:nvSpPr>
        <p:spPr>
          <a:xfrm rot="4983">
            <a:off x="-956510" y="403566"/>
            <a:ext cx="13140311" cy="0"/>
          </a:xfrm>
          <a:prstGeom prst="line">
            <a:avLst/>
          </a:prstGeom>
          <a:ln cap="flat" w="38100">
            <a:solidFill>
              <a:srgbClr val="000000"/>
            </a:solidFill>
            <a:prstDash val="solid"/>
            <a:headEnd type="none" len="sm" w="sm"/>
            <a:tailEnd type="none" len="sm" w="sm"/>
          </a:ln>
        </p:spPr>
      </p:sp>
      <p:sp>
        <p:nvSpPr>
          <p:cNvPr name="AutoShape 8" id="8"/>
          <p:cNvSpPr/>
          <p:nvPr/>
        </p:nvSpPr>
        <p:spPr>
          <a:xfrm rot="0">
            <a:off x="-326438" y="8949205"/>
            <a:ext cx="7840394" cy="0"/>
          </a:xfrm>
          <a:prstGeom prst="line">
            <a:avLst/>
          </a:prstGeom>
          <a:ln cap="flat" w="38100">
            <a:solidFill>
              <a:srgbClr val="000000"/>
            </a:solidFill>
            <a:prstDash val="solid"/>
            <a:headEnd type="none" len="sm" w="sm"/>
            <a:tailEnd type="none" len="sm" w="sm"/>
          </a:ln>
        </p:spPr>
      </p:sp>
      <p:sp>
        <p:nvSpPr>
          <p:cNvPr name="AutoShape 9" id="9"/>
          <p:cNvSpPr/>
          <p:nvPr/>
        </p:nvSpPr>
        <p:spPr>
          <a:xfrm rot="0">
            <a:off x="16056254" y="413091"/>
            <a:ext cx="8924560" cy="0"/>
          </a:xfrm>
          <a:prstGeom prst="line">
            <a:avLst/>
          </a:prstGeom>
          <a:ln cap="flat" w="38100">
            <a:solidFill>
              <a:srgbClr val="000000"/>
            </a:solidFill>
            <a:prstDash val="solid"/>
            <a:headEnd type="none" len="sm" w="sm"/>
            <a:tailEnd type="none" len="sm" w="sm"/>
          </a:ln>
        </p:spPr>
      </p:sp>
      <p:sp>
        <p:nvSpPr>
          <p:cNvPr name="Freeform 10" id="10"/>
          <p:cNvSpPr/>
          <p:nvPr/>
        </p:nvSpPr>
        <p:spPr>
          <a:xfrm flipH="false" flipV="false" rot="0">
            <a:off x="6906159" y="1181108"/>
            <a:ext cx="10881135" cy="7217400"/>
          </a:xfrm>
          <a:custGeom>
            <a:avLst/>
            <a:gdLst/>
            <a:ahLst/>
            <a:cxnLst/>
            <a:rect r="r" b="b" t="t" l="l"/>
            <a:pathLst>
              <a:path h="7217400" w="10881135">
                <a:moveTo>
                  <a:pt x="0" y="0"/>
                </a:moveTo>
                <a:lnTo>
                  <a:pt x="10881134" y="0"/>
                </a:lnTo>
                <a:lnTo>
                  <a:pt x="10881134" y="7217400"/>
                </a:lnTo>
                <a:lnTo>
                  <a:pt x="0" y="7217400"/>
                </a:lnTo>
                <a:lnTo>
                  <a:pt x="0" y="0"/>
                </a:lnTo>
                <a:close/>
              </a:path>
            </a:pathLst>
          </a:custGeom>
          <a:blipFill>
            <a:blip r:embed="rId3"/>
            <a:stretch>
              <a:fillRect l="0" t="0" r="0" b="0"/>
            </a:stretch>
          </a:blipFill>
        </p:spPr>
      </p:sp>
      <p:sp>
        <p:nvSpPr>
          <p:cNvPr name="Freeform 11" id="11"/>
          <p:cNvSpPr/>
          <p:nvPr/>
        </p:nvSpPr>
        <p:spPr>
          <a:xfrm flipH="false" flipV="false" rot="0">
            <a:off x="408031" y="5667082"/>
            <a:ext cx="6498127" cy="3167837"/>
          </a:xfrm>
          <a:custGeom>
            <a:avLst/>
            <a:gdLst/>
            <a:ahLst/>
            <a:cxnLst/>
            <a:rect r="r" b="b" t="t" l="l"/>
            <a:pathLst>
              <a:path h="3167837" w="6498127">
                <a:moveTo>
                  <a:pt x="0" y="0"/>
                </a:moveTo>
                <a:lnTo>
                  <a:pt x="6498128" y="0"/>
                </a:lnTo>
                <a:lnTo>
                  <a:pt x="6498128" y="3167837"/>
                </a:lnTo>
                <a:lnTo>
                  <a:pt x="0" y="3167837"/>
                </a:lnTo>
                <a:lnTo>
                  <a:pt x="0" y="0"/>
                </a:lnTo>
                <a:close/>
              </a:path>
            </a:pathLst>
          </a:custGeom>
          <a:blipFill>
            <a:blip r:embed="rId4"/>
            <a:stretch>
              <a:fillRect l="0" t="0" r="0" b="0"/>
            </a:stretch>
          </a:blipFill>
        </p:spPr>
      </p:sp>
      <p:sp>
        <p:nvSpPr>
          <p:cNvPr name="TextBox 12" id="12"/>
          <p:cNvSpPr txBox="true"/>
          <p:nvPr/>
        </p:nvSpPr>
        <p:spPr>
          <a:xfrm rot="0">
            <a:off x="1703939" y="1832607"/>
            <a:ext cx="3779638" cy="448310"/>
          </a:xfrm>
          <a:prstGeom prst="rect">
            <a:avLst/>
          </a:prstGeom>
        </p:spPr>
        <p:txBody>
          <a:bodyPr anchor="t" rtlCol="false" tIns="0" lIns="0" bIns="0" rIns="0">
            <a:spAutoFit/>
          </a:bodyPr>
          <a:lstStyle/>
          <a:p>
            <a:pPr algn="l" marL="0" indent="0" lvl="1">
              <a:lnSpc>
                <a:spcPts val="3640"/>
              </a:lnSpc>
              <a:spcBef>
                <a:spcPct val="0"/>
              </a:spcBef>
            </a:pPr>
            <a:r>
              <a:rPr lang="en-US" sz="2600">
                <a:solidFill>
                  <a:srgbClr val="545454"/>
                </a:solidFill>
                <a:latin typeface="Open Sans"/>
              </a:rPr>
              <a:t> 0.6396</a:t>
            </a:r>
          </a:p>
        </p:txBody>
      </p:sp>
      <p:sp>
        <p:nvSpPr>
          <p:cNvPr name="TextBox 13" id="13"/>
          <p:cNvSpPr txBox="true"/>
          <p:nvPr/>
        </p:nvSpPr>
        <p:spPr>
          <a:xfrm rot="0">
            <a:off x="1703939" y="1351913"/>
            <a:ext cx="3779638" cy="537845"/>
          </a:xfrm>
          <a:prstGeom prst="rect">
            <a:avLst/>
          </a:prstGeom>
        </p:spPr>
        <p:txBody>
          <a:bodyPr anchor="t" rtlCol="false" tIns="0" lIns="0" bIns="0" rIns="0">
            <a:spAutoFit/>
          </a:bodyPr>
          <a:lstStyle/>
          <a:p>
            <a:pPr algn="l" marL="0" indent="0" lvl="0">
              <a:lnSpc>
                <a:spcPts val="4480"/>
              </a:lnSpc>
              <a:spcBef>
                <a:spcPct val="0"/>
              </a:spcBef>
            </a:pPr>
            <a:r>
              <a:rPr lang="en-US" sz="3200">
                <a:solidFill>
                  <a:srgbClr val="000000"/>
                </a:solidFill>
                <a:latin typeface="Aileron Ultra-Bold"/>
              </a:rPr>
              <a:t>ACCURACY:</a:t>
            </a:r>
          </a:p>
        </p:txBody>
      </p:sp>
      <p:sp>
        <p:nvSpPr>
          <p:cNvPr name="TextBox 14" id="14"/>
          <p:cNvSpPr txBox="true"/>
          <p:nvPr/>
        </p:nvSpPr>
        <p:spPr>
          <a:xfrm rot="0">
            <a:off x="1703939" y="4256747"/>
            <a:ext cx="3779638" cy="448310"/>
          </a:xfrm>
          <a:prstGeom prst="rect">
            <a:avLst/>
          </a:prstGeom>
        </p:spPr>
        <p:txBody>
          <a:bodyPr anchor="t" rtlCol="false" tIns="0" lIns="0" bIns="0" rIns="0">
            <a:spAutoFit/>
          </a:bodyPr>
          <a:lstStyle/>
          <a:p>
            <a:pPr algn="l" marL="0" indent="0" lvl="1">
              <a:lnSpc>
                <a:spcPts val="3640"/>
              </a:lnSpc>
              <a:spcBef>
                <a:spcPct val="0"/>
              </a:spcBef>
            </a:pPr>
            <a:r>
              <a:rPr lang="en-US" sz="2600">
                <a:solidFill>
                  <a:srgbClr val="545454"/>
                </a:solidFill>
                <a:latin typeface="Open Sans"/>
              </a:rPr>
              <a:t>-1664070.63</a:t>
            </a:r>
          </a:p>
        </p:txBody>
      </p:sp>
      <p:sp>
        <p:nvSpPr>
          <p:cNvPr name="TextBox 15" id="15"/>
          <p:cNvSpPr txBox="true"/>
          <p:nvPr/>
        </p:nvSpPr>
        <p:spPr>
          <a:xfrm rot="0">
            <a:off x="1703939" y="3644132"/>
            <a:ext cx="3779638" cy="537845"/>
          </a:xfrm>
          <a:prstGeom prst="rect">
            <a:avLst/>
          </a:prstGeom>
        </p:spPr>
        <p:txBody>
          <a:bodyPr anchor="t" rtlCol="false" tIns="0" lIns="0" bIns="0" rIns="0">
            <a:spAutoFit/>
          </a:bodyPr>
          <a:lstStyle/>
          <a:p>
            <a:pPr algn="l" marL="0" indent="0" lvl="0">
              <a:lnSpc>
                <a:spcPts val="4480"/>
              </a:lnSpc>
              <a:spcBef>
                <a:spcPct val="0"/>
              </a:spcBef>
            </a:pPr>
            <a:r>
              <a:rPr lang="en-US" sz="3200">
                <a:solidFill>
                  <a:srgbClr val="000000"/>
                </a:solidFill>
                <a:latin typeface="Aileron Ultra-Bold"/>
              </a:rPr>
              <a:t>BICSCORE</a:t>
            </a:r>
          </a:p>
        </p:txBody>
      </p:sp>
      <p:sp>
        <p:nvSpPr>
          <p:cNvPr name="TextBox 16" id="16"/>
          <p:cNvSpPr txBox="true"/>
          <p:nvPr/>
        </p:nvSpPr>
        <p:spPr>
          <a:xfrm rot="0">
            <a:off x="7751427" y="8411639"/>
            <a:ext cx="9808939" cy="1294206"/>
          </a:xfrm>
          <a:prstGeom prst="rect">
            <a:avLst/>
          </a:prstGeom>
        </p:spPr>
        <p:txBody>
          <a:bodyPr anchor="t" rtlCol="false" tIns="0" lIns="0" bIns="0" rIns="0">
            <a:spAutoFit/>
          </a:bodyPr>
          <a:lstStyle/>
          <a:p>
            <a:pPr algn="l" marL="0" indent="0" lvl="0">
              <a:lnSpc>
                <a:spcPts val="9702"/>
              </a:lnSpc>
              <a:spcBef>
                <a:spcPct val="0"/>
              </a:spcBef>
            </a:pPr>
            <a:r>
              <a:rPr lang="en-US" sz="9702">
                <a:solidFill>
                  <a:srgbClr val="000000"/>
                </a:solidFill>
                <a:latin typeface="Aileron Heavy"/>
              </a:rPr>
              <a:t>MODELO BIC</a:t>
            </a:r>
          </a:p>
        </p:txBody>
      </p:sp>
      <p:sp>
        <p:nvSpPr>
          <p:cNvPr name="TextBox 17" id="17"/>
          <p:cNvSpPr txBox="true"/>
          <p:nvPr/>
        </p:nvSpPr>
        <p:spPr>
          <a:xfrm rot="0">
            <a:off x="1481121" y="5129237"/>
            <a:ext cx="4905294" cy="537845"/>
          </a:xfrm>
          <a:prstGeom prst="rect">
            <a:avLst/>
          </a:prstGeom>
        </p:spPr>
        <p:txBody>
          <a:bodyPr anchor="t" rtlCol="false" tIns="0" lIns="0" bIns="0" rIns="0">
            <a:spAutoFit/>
          </a:bodyPr>
          <a:lstStyle/>
          <a:p>
            <a:pPr algn="l" marL="0" indent="0" lvl="0">
              <a:lnSpc>
                <a:spcPts val="4480"/>
              </a:lnSpc>
              <a:spcBef>
                <a:spcPct val="0"/>
              </a:spcBef>
            </a:pPr>
            <a:r>
              <a:rPr lang="en-US" sz="3200">
                <a:solidFill>
                  <a:srgbClr val="000000"/>
                </a:solidFill>
                <a:latin typeface="Aileron Ultra-Bold"/>
              </a:rPr>
              <a:t>MATRIZ DE CONFUSION </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4544796" y="7649510"/>
            <a:ext cx="3080047" cy="2637490"/>
            <a:chOff x="0" y="0"/>
            <a:chExt cx="853382" cy="730763"/>
          </a:xfrm>
        </p:grpSpPr>
        <p:sp>
          <p:nvSpPr>
            <p:cNvPr name="Freeform 3" id="3"/>
            <p:cNvSpPr/>
            <p:nvPr/>
          </p:nvSpPr>
          <p:spPr>
            <a:xfrm flipH="false" flipV="false" rot="0">
              <a:off x="0" y="0"/>
              <a:ext cx="853382" cy="730763"/>
            </a:xfrm>
            <a:custGeom>
              <a:avLst/>
              <a:gdLst/>
              <a:ahLst/>
              <a:cxnLst/>
              <a:rect r="r" b="b" t="t" l="l"/>
              <a:pathLst>
                <a:path h="730763" w="853382">
                  <a:moveTo>
                    <a:pt x="0" y="0"/>
                  </a:moveTo>
                  <a:lnTo>
                    <a:pt x="853382" y="0"/>
                  </a:lnTo>
                  <a:lnTo>
                    <a:pt x="853382" y="730763"/>
                  </a:lnTo>
                  <a:lnTo>
                    <a:pt x="0" y="730763"/>
                  </a:lnTo>
                  <a:close/>
                </a:path>
              </a:pathLst>
            </a:custGeom>
            <a:solidFill>
              <a:srgbClr val="DD0505"/>
            </a:solidFill>
          </p:spPr>
        </p:sp>
        <p:sp>
          <p:nvSpPr>
            <p:cNvPr name="TextBox 4" id="4"/>
            <p:cNvSpPr txBox="true"/>
            <p:nvPr/>
          </p:nvSpPr>
          <p:spPr>
            <a:xfrm>
              <a:off x="0" y="19050"/>
              <a:ext cx="853382" cy="711713"/>
            </a:xfrm>
            <a:prstGeom prst="rect">
              <a:avLst/>
            </a:prstGeom>
          </p:spPr>
          <p:txBody>
            <a:bodyPr anchor="ctr" rtlCol="false" tIns="50800" lIns="50800" bIns="50800" rIns="50800"/>
            <a:lstStyle/>
            <a:p>
              <a:pPr algn="ctr">
                <a:lnSpc>
                  <a:spcPts val="2260"/>
                </a:lnSpc>
              </a:pPr>
            </a:p>
          </p:txBody>
        </p:sp>
      </p:grpSp>
      <p:sp>
        <p:nvSpPr>
          <p:cNvPr name="Freeform 5" id="5"/>
          <p:cNvSpPr/>
          <p:nvPr/>
        </p:nvSpPr>
        <p:spPr>
          <a:xfrm flipH="false" flipV="false" rot="0">
            <a:off x="7751427" y="1260871"/>
            <a:ext cx="9873417" cy="6388638"/>
          </a:xfrm>
          <a:custGeom>
            <a:avLst/>
            <a:gdLst/>
            <a:ahLst/>
            <a:cxnLst/>
            <a:rect r="r" b="b" t="t" l="l"/>
            <a:pathLst>
              <a:path h="6388638" w="9873417">
                <a:moveTo>
                  <a:pt x="0" y="0"/>
                </a:moveTo>
                <a:lnTo>
                  <a:pt x="9873416" y="0"/>
                </a:lnTo>
                <a:lnTo>
                  <a:pt x="9873416" y="6388639"/>
                </a:lnTo>
                <a:lnTo>
                  <a:pt x="0" y="6388639"/>
                </a:lnTo>
                <a:lnTo>
                  <a:pt x="0" y="0"/>
                </a:lnTo>
                <a:close/>
              </a:path>
            </a:pathLst>
          </a:custGeom>
          <a:blipFill>
            <a:blip r:embed="rId2"/>
            <a:stretch>
              <a:fillRect l="0" t="-7954" r="0" b="-7954"/>
            </a:stretch>
          </a:blipFill>
        </p:spPr>
      </p:sp>
      <p:sp>
        <p:nvSpPr>
          <p:cNvPr name="TextBox 6" id="6"/>
          <p:cNvSpPr txBox="true"/>
          <p:nvPr/>
        </p:nvSpPr>
        <p:spPr>
          <a:xfrm rot="0">
            <a:off x="12183793" y="288023"/>
            <a:ext cx="3872461" cy="240611"/>
          </a:xfrm>
          <a:prstGeom prst="rect">
            <a:avLst/>
          </a:prstGeom>
        </p:spPr>
        <p:txBody>
          <a:bodyPr anchor="t" rtlCol="false" tIns="0" lIns="0" bIns="0" rIns="0">
            <a:spAutoFit/>
          </a:bodyPr>
          <a:lstStyle/>
          <a:p>
            <a:pPr algn="ctr">
              <a:lnSpc>
                <a:spcPts val="1960"/>
              </a:lnSpc>
            </a:pPr>
            <a:r>
              <a:rPr lang="en-US" sz="1400" spc="950">
                <a:solidFill>
                  <a:srgbClr val="000000"/>
                </a:solidFill>
                <a:latin typeface="Open Sans Extra Bold Bold"/>
              </a:rPr>
              <a:t>PRESENTACIÓN</a:t>
            </a:r>
          </a:p>
        </p:txBody>
      </p:sp>
      <p:sp>
        <p:nvSpPr>
          <p:cNvPr name="AutoShape 7" id="7"/>
          <p:cNvSpPr/>
          <p:nvPr/>
        </p:nvSpPr>
        <p:spPr>
          <a:xfrm rot="4983">
            <a:off x="-956510" y="403566"/>
            <a:ext cx="13140311" cy="0"/>
          </a:xfrm>
          <a:prstGeom prst="line">
            <a:avLst/>
          </a:prstGeom>
          <a:ln cap="flat" w="38100">
            <a:solidFill>
              <a:srgbClr val="000000"/>
            </a:solidFill>
            <a:prstDash val="solid"/>
            <a:headEnd type="none" len="sm" w="sm"/>
            <a:tailEnd type="none" len="sm" w="sm"/>
          </a:ln>
        </p:spPr>
      </p:sp>
      <p:sp>
        <p:nvSpPr>
          <p:cNvPr name="AutoShape 8" id="8"/>
          <p:cNvSpPr/>
          <p:nvPr/>
        </p:nvSpPr>
        <p:spPr>
          <a:xfrm rot="0">
            <a:off x="-326438" y="8949205"/>
            <a:ext cx="7840394" cy="0"/>
          </a:xfrm>
          <a:prstGeom prst="line">
            <a:avLst/>
          </a:prstGeom>
          <a:ln cap="flat" w="38100">
            <a:solidFill>
              <a:srgbClr val="000000"/>
            </a:solidFill>
            <a:prstDash val="solid"/>
            <a:headEnd type="none" len="sm" w="sm"/>
            <a:tailEnd type="none" len="sm" w="sm"/>
          </a:ln>
        </p:spPr>
      </p:sp>
      <p:sp>
        <p:nvSpPr>
          <p:cNvPr name="AutoShape 9" id="9"/>
          <p:cNvSpPr/>
          <p:nvPr/>
        </p:nvSpPr>
        <p:spPr>
          <a:xfrm rot="0">
            <a:off x="16056254" y="413091"/>
            <a:ext cx="8924560" cy="0"/>
          </a:xfrm>
          <a:prstGeom prst="line">
            <a:avLst/>
          </a:prstGeom>
          <a:ln cap="flat" w="38100">
            <a:solidFill>
              <a:srgbClr val="000000"/>
            </a:solidFill>
            <a:prstDash val="solid"/>
            <a:headEnd type="none" len="sm" w="sm"/>
            <a:tailEnd type="none" len="sm" w="sm"/>
          </a:ln>
        </p:spPr>
      </p:sp>
      <p:sp>
        <p:nvSpPr>
          <p:cNvPr name="Freeform 10" id="10"/>
          <p:cNvSpPr/>
          <p:nvPr/>
        </p:nvSpPr>
        <p:spPr>
          <a:xfrm flipH="false" flipV="false" rot="0">
            <a:off x="7513956" y="1085358"/>
            <a:ext cx="10565419" cy="7145306"/>
          </a:xfrm>
          <a:custGeom>
            <a:avLst/>
            <a:gdLst/>
            <a:ahLst/>
            <a:cxnLst/>
            <a:rect r="r" b="b" t="t" l="l"/>
            <a:pathLst>
              <a:path h="7145306" w="10565419">
                <a:moveTo>
                  <a:pt x="0" y="0"/>
                </a:moveTo>
                <a:lnTo>
                  <a:pt x="10565419" y="0"/>
                </a:lnTo>
                <a:lnTo>
                  <a:pt x="10565419" y="7145306"/>
                </a:lnTo>
                <a:lnTo>
                  <a:pt x="0" y="7145306"/>
                </a:lnTo>
                <a:lnTo>
                  <a:pt x="0" y="0"/>
                </a:lnTo>
                <a:close/>
              </a:path>
            </a:pathLst>
          </a:custGeom>
          <a:blipFill>
            <a:blip r:embed="rId3"/>
            <a:stretch>
              <a:fillRect l="0" t="0" r="0" b="0"/>
            </a:stretch>
          </a:blipFill>
        </p:spPr>
      </p:sp>
      <p:sp>
        <p:nvSpPr>
          <p:cNvPr name="Freeform 11" id="11"/>
          <p:cNvSpPr/>
          <p:nvPr/>
        </p:nvSpPr>
        <p:spPr>
          <a:xfrm flipH="false" flipV="false" rot="0">
            <a:off x="45318" y="5419481"/>
            <a:ext cx="7096881" cy="3132857"/>
          </a:xfrm>
          <a:custGeom>
            <a:avLst/>
            <a:gdLst/>
            <a:ahLst/>
            <a:cxnLst/>
            <a:rect r="r" b="b" t="t" l="l"/>
            <a:pathLst>
              <a:path h="3132857" w="7096881">
                <a:moveTo>
                  <a:pt x="0" y="0"/>
                </a:moveTo>
                <a:lnTo>
                  <a:pt x="7096881" y="0"/>
                </a:lnTo>
                <a:lnTo>
                  <a:pt x="7096881" y="3132857"/>
                </a:lnTo>
                <a:lnTo>
                  <a:pt x="0" y="3132857"/>
                </a:lnTo>
                <a:lnTo>
                  <a:pt x="0" y="0"/>
                </a:lnTo>
                <a:close/>
              </a:path>
            </a:pathLst>
          </a:custGeom>
          <a:blipFill>
            <a:blip r:embed="rId4"/>
            <a:stretch>
              <a:fillRect l="0" t="0" r="0" b="0"/>
            </a:stretch>
          </a:blipFill>
        </p:spPr>
      </p:sp>
      <p:sp>
        <p:nvSpPr>
          <p:cNvPr name="TextBox 12" id="12"/>
          <p:cNvSpPr txBox="true"/>
          <p:nvPr/>
        </p:nvSpPr>
        <p:spPr>
          <a:xfrm rot="0">
            <a:off x="1703939" y="1832607"/>
            <a:ext cx="3779638" cy="448310"/>
          </a:xfrm>
          <a:prstGeom prst="rect">
            <a:avLst/>
          </a:prstGeom>
        </p:spPr>
        <p:txBody>
          <a:bodyPr anchor="t" rtlCol="false" tIns="0" lIns="0" bIns="0" rIns="0">
            <a:spAutoFit/>
          </a:bodyPr>
          <a:lstStyle/>
          <a:p>
            <a:pPr algn="l" marL="0" indent="0" lvl="1">
              <a:lnSpc>
                <a:spcPts val="3640"/>
              </a:lnSpc>
              <a:spcBef>
                <a:spcPct val="0"/>
              </a:spcBef>
            </a:pPr>
            <a:r>
              <a:rPr lang="en-US" sz="2600">
                <a:solidFill>
                  <a:srgbClr val="545454"/>
                </a:solidFill>
                <a:latin typeface="Open Sans"/>
              </a:rPr>
              <a:t> 0.6407</a:t>
            </a:r>
          </a:p>
        </p:txBody>
      </p:sp>
      <p:sp>
        <p:nvSpPr>
          <p:cNvPr name="TextBox 13" id="13"/>
          <p:cNvSpPr txBox="true"/>
          <p:nvPr/>
        </p:nvSpPr>
        <p:spPr>
          <a:xfrm rot="0">
            <a:off x="1703939" y="1351913"/>
            <a:ext cx="3779638" cy="537845"/>
          </a:xfrm>
          <a:prstGeom prst="rect">
            <a:avLst/>
          </a:prstGeom>
        </p:spPr>
        <p:txBody>
          <a:bodyPr anchor="t" rtlCol="false" tIns="0" lIns="0" bIns="0" rIns="0">
            <a:spAutoFit/>
          </a:bodyPr>
          <a:lstStyle/>
          <a:p>
            <a:pPr algn="l" marL="0" indent="0" lvl="0">
              <a:lnSpc>
                <a:spcPts val="4480"/>
              </a:lnSpc>
              <a:spcBef>
                <a:spcPct val="0"/>
              </a:spcBef>
            </a:pPr>
            <a:r>
              <a:rPr lang="en-US" sz="3200">
                <a:solidFill>
                  <a:srgbClr val="000000"/>
                </a:solidFill>
                <a:latin typeface="Aileron Ultra-Bold"/>
              </a:rPr>
              <a:t>ACCURACY:</a:t>
            </a:r>
          </a:p>
        </p:txBody>
      </p:sp>
      <p:sp>
        <p:nvSpPr>
          <p:cNvPr name="TextBox 14" id="14"/>
          <p:cNvSpPr txBox="true"/>
          <p:nvPr/>
        </p:nvSpPr>
        <p:spPr>
          <a:xfrm rot="0">
            <a:off x="1703939" y="4256747"/>
            <a:ext cx="3779638" cy="448310"/>
          </a:xfrm>
          <a:prstGeom prst="rect">
            <a:avLst/>
          </a:prstGeom>
        </p:spPr>
        <p:txBody>
          <a:bodyPr anchor="t" rtlCol="false" tIns="0" lIns="0" bIns="0" rIns="0">
            <a:spAutoFit/>
          </a:bodyPr>
          <a:lstStyle/>
          <a:p>
            <a:pPr algn="l" marL="0" indent="0" lvl="1">
              <a:lnSpc>
                <a:spcPts val="3640"/>
              </a:lnSpc>
              <a:spcBef>
                <a:spcPct val="0"/>
              </a:spcBef>
            </a:pPr>
            <a:r>
              <a:rPr lang="en-US" sz="2600">
                <a:solidFill>
                  <a:srgbClr val="545454"/>
                </a:solidFill>
                <a:latin typeface="Open Sans"/>
              </a:rPr>
              <a:t>-1650563.10</a:t>
            </a:r>
          </a:p>
        </p:txBody>
      </p:sp>
      <p:sp>
        <p:nvSpPr>
          <p:cNvPr name="TextBox 15" id="15"/>
          <p:cNvSpPr txBox="true"/>
          <p:nvPr/>
        </p:nvSpPr>
        <p:spPr>
          <a:xfrm rot="0">
            <a:off x="1703939" y="3644132"/>
            <a:ext cx="3779638" cy="537845"/>
          </a:xfrm>
          <a:prstGeom prst="rect">
            <a:avLst/>
          </a:prstGeom>
        </p:spPr>
        <p:txBody>
          <a:bodyPr anchor="t" rtlCol="false" tIns="0" lIns="0" bIns="0" rIns="0">
            <a:spAutoFit/>
          </a:bodyPr>
          <a:lstStyle/>
          <a:p>
            <a:pPr algn="l" marL="0" indent="0" lvl="0">
              <a:lnSpc>
                <a:spcPts val="4480"/>
              </a:lnSpc>
              <a:spcBef>
                <a:spcPct val="0"/>
              </a:spcBef>
            </a:pPr>
            <a:r>
              <a:rPr lang="en-US" sz="3200">
                <a:solidFill>
                  <a:srgbClr val="000000"/>
                </a:solidFill>
                <a:latin typeface="Aileron Ultra-Bold"/>
              </a:rPr>
              <a:t>K2SCORE</a:t>
            </a:r>
          </a:p>
        </p:txBody>
      </p:sp>
      <p:sp>
        <p:nvSpPr>
          <p:cNvPr name="TextBox 16" id="16"/>
          <p:cNvSpPr txBox="true"/>
          <p:nvPr/>
        </p:nvSpPr>
        <p:spPr>
          <a:xfrm rot="0">
            <a:off x="7751427" y="8411639"/>
            <a:ext cx="9808939" cy="1294206"/>
          </a:xfrm>
          <a:prstGeom prst="rect">
            <a:avLst/>
          </a:prstGeom>
        </p:spPr>
        <p:txBody>
          <a:bodyPr anchor="t" rtlCol="false" tIns="0" lIns="0" bIns="0" rIns="0">
            <a:spAutoFit/>
          </a:bodyPr>
          <a:lstStyle/>
          <a:p>
            <a:pPr algn="l" marL="0" indent="0" lvl="0">
              <a:lnSpc>
                <a:spcPts val="9702"/>
              </a:lnSpc>
              <a:spcBef>
                <a:spcPct val="0"/>
              </a:spcBef>
            </a:pPr>
            <a:r>
              <a:rPr lang="en-US" sz="9702">
                <a:solidFill>
                  <a:srgbClr val="000000"/>
                </a:solidFill>
                <a:latin typeface="Aileron Heavy"/>
              </a:rPr>
              <a:t>MODELO K2</a:t>
            </a:r>
          </a:p>
        </p:txBody>
      </p:sp>
      <p:sp>
        <p:nvSpPr>
          <p:cNvPr name="TextBox 17" id="17"/>
          <p:cNvSpPr txBox="true"/>
          <p:nvPr/>
        </p:nvSpPr>
        <p:spPr>
          <a:xfrm rot="0">
            <a:off x="1703939" y="4881636"/>
            <a:ext cx="4905294" cy="537845"/>
          </a:xfrm>
          <a:prstGeom prst="rect">
            <a:avLst/>
          </a:prstGeom>
        </p:spPr>
        <p:txBody>
          <a:bodyPr anchor="t" rtlCol="false" tIns="0" lIns="0" bIns="0" rIns="0">
            <a:spAutoFit/>
          </a:bodyPr>
          <a:lstStyle/>
          <a:p>
            <a:pPr algn="l" marL="0" indent="0" lvl="0">
              <a:lnSpc>
                <a:spcPts val="4480"/>
              </a:lnSpc>
              <a:spcBef>
                <a:spcPct val="0"/>
              </a:spcBef>
            </a:pPr>
            <a:r>
              <a:rPr lang="en-US" sz="3200">
                <a:solidFill>
                  <a:srgbClr val="000000"/>
                </a:solidFill>
                <a:latin typeface="Aileron Ultra-Bold"/>
              </a:rPr>
              <a:t>MATRIZ DE CONFUSION </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162446"/>
            <a:ext cx="1028700" cy="10611892"/>
            <a:chOff x="0" y="0"/>
            <a:chExt cx="270933" cy="2794902"/>
          </a:xfrm>
        </p:grpSpPr>
        <p:sp>
          <p:nvSpPr>
            <p:cNvPr name="Freeform 3" id="3"/>
            <p:cNvSpPr/>
            <p:nvPr/>
          </p:nvSpPr>
          <p:spPr>
            <a:xfrm flipH="false" flipV="false" rot="0">
              <a:off x="0" y="0"/>
              <a:ext cx="270933" cy="2794901"/>
            </a:xfrm>
            <a:custGeom>
              <a:avLst/>
              <a:gdLst/>
              <a:ahLst/>
              <a:cxnLst/>
              <a:rect r="r" b="b" t="t" l="l"/>
              <a:pathLst>
                <a:path h="2794901" w="270933">
                  <a:moveTo>
                    <a:pt x="0" y="0"/>
                  </a:moveTo>
                  <a:lnTo>
                    <a:pt x="270933" y="0"/>
                  </a:lnTo>
                  <a:lnTo>
                    <a:pt x="270933" y="2794901"/>
                  </a:lnTo>
                  <a:lnTo>
                    <a:pt x="0" y="2794901"/>
                  </a:lnTo>
                  <a:close/>
                </a:path>
              </a:pathLst>
            </a:custGeom>
            <a:solidFill>
              <a:srgbClr val="DD0505"/>
            </a:solidFill>
          </p:spPr>
        </p:sp>
        <p:sp>
          <p:nvSpPr>
            <p:cNvPr name="TextBox 4" id="4"/>
            <p:cNvSpPr txBox="true"/>
            <p:nvPr/>
          </p:nvSpPr>
          <p:spPr>
            <a:xfrm>
              <a:off x="0" y="-57150"/>
              <a:ext cx="270933" cy="2852052"/>
            </a:xfrm>
            <a:prstGeom prst="rect">
              <a:avLst/>
            </a:prstGeom>
          </p:spPr>
          <p:txBody>
            <a:bodyPr anchor="ctr" rtlCol="false" tIns="50800" lIns="50800" bIns="50800" rIns="50800"/>
            <a:lstStyle/>
            <a:p>
              <a:pPr algn="ctr">
                <a:lnSpc>
                  <a:spcPts val="3396"/>
                </a:lnSpc>
              </a:pPr>
            </a:p>
          </p:txBody>
        </p:sp>
      </p:grpSp>
      <p:grpSp>
        <p:nvGrpSpPr>
          <p:cNvPr name="Group 5" id="5"/>
          <p:cNvGrpSpPr/>
          <p:nvPr/>
        </p:nvGrpSpPr>
        <p:grpSpPr>
          <a:xfrm rot="0">
            <a:off x="0" y="7052691"/>
            <a:ext cx="7953981" cy="2074755"/>
            <a:chOff x="0" y="0"/>
            <a:chExt cx="2094876" cy="546437"/>
          </a:xfrm>
        </p:grpSpPr>
        <p:sp>
          <p:nvSpPr>
            <p:cNvPr name="Freeform 6" id="6"/>
            <p:cNvSpPr/>
            <p:nvPr/>
          </p:nvSpPr>
          <p:spPr>
            <a:xfrm flipH="false" flipV="false" rot="0">
              <a:off x="0" y="0"/>
              <a:ext cx="2094876" cy="546437"/>
            </a:xfrm>
            <a:custGeom>
              <a:avLst/>
              <a:gdLst/>
              <a:ahLst/>
              <a:cxnLst/>
              <a:rect r="r" b="b" t="t" l="l"/>
              <a:pathLst>
                <a:path h="546437" w="2094876">
                  <a:moveTo>
                    <a:pt x="0" y="0"/>
                  </a:moveTo>
                  <a:lnTo>
                    <a:pt x="2094876" y="0"/>
                  </a:lnTo>
                  <a:lnTo>
                    <a:pt x="2094876" y="546437"/>
                  </a:lnTo>
                  <a:lnTo>
                    <a:pt x="0" y="546437"/>
                  </a:lnTo>
                  <a:close/>
                </a:path>
              </a:pathLst>
            </a:custGeom>
            <a:solidFill>
              <a:srgbClr val="DD0505">
                <a:alpha val="4706"/>
              </a:srgbClr>
            </a:solidFill>
          </p:spPr>
        </p:sp>
        <p:sp>
          <p:nvSpPr>
            <p:cNvPr name="TextBox 7" id="7"/>
            <p:cNvSpPr txBox="true"/>
            <p:nvPr/>
          </p:nvSpPr>
          <p:spPr>
            <a:xfrm>
              <a:off x="0" y="-57150"/>
              <a:ext cx="2094876" cy="603587"/>
            </a:xfrm>
            <a:prstGeom prst="rect">
              <a:avLst/>
            </a:prstGeom>
          </p:spPr>
          <p:txBody>
            <a:bodyPr anchor="ctr" rtlCol="false" tIns="50800" lIns="50800" bIns="50800" rIns="50800"/>
            <a:lstStyle/>
            <a:p>
              <a:pPr algn="ctr">
                <a:lnSpc>
                  <a:spcPts val="3396"/>
                </a:lnSpc>
              </a:pPr>
            </a:p>
          </p:txBody>
        </p:sp>
      </p:grpSp>
      <p:sp>
        <p:nvSpPr>
          <p:cNvPr name="AutoShape 8" id="8"/>
          <p:cNvSpPr/>
          <p:nvPr/>
        </p:nvSpPr>
        <p:spPr>
          <a:xfrm rot="5400000">
            <a:off x="13144500" y="5124450"/>
            <a:ext cx="8229600" cy="0"/>
          </a:xfrm>
          <a:prstGeom prst="line">
            <a:avLst/>
          </a:prstGeom>
          <a:ln cap="flat" w="38100">
            <a:solidFill>
              <a:srgbClr val="202020"/>
            </a:solidFill>
            <a:prstDash val="solid"/>
            <a:headEnd type="none" len="sm" w="sm"/>
            <a:tailEnd type="none" len="sm" w="sm"/>
          </a:ln>
        </p:spPr>
      </p:sp>
      <p:sp>
        <p:nvSpPr>
          <p:cNvPr name="Freeform 9" id="9"/>
          <p:cNvSpPr/>
          <p:nvPr/>
        </p:nvSpPr>
        <p:spPr>
          <a:xfrm flipH="false" flipV="false" rot="0">
            <a:off x="4352605" y="682163"/>
            <a:ext cx="12671405" cy="6194311"/>
          </a:xfrm>
          <a:custGeom>
            <a:avLst/>
            <a:gdLst/>
            <a:ahLst/>
            <a:cxnLst/>
            <a:rect r="r" b="b" t="t" l="l"/>
            <a:pathLst>
              <a:path h="6194311" w="12671405">
                <a:moveTo>
                  <a:pt x="0" y="0"/>
                </a:moveTo>
                <a:lnTo>
                  <a:pt x="12671406" y="0"/>
                </a:lnTo>
                <a:lnTo>
                  <a:pt x="12671406" y="6194311"/>
                </a:lnTo>
                <a:lnTo>
                  <a:pt x="0" y="6194311"/>
                </a:lnTo>
                <a:lnTo>
                  <a:pt x="0" y="0"/>
                </a:lnTo>
                <a:close/>
              </a:path>
            </a:pathLst>
          </a:custGeom>
          <a:blipFill>
            <a:blip r:embed="rId2"/>
            <a:stretch>
              <a:fillRect l="0" t="0" r="0" b="0"/>
            </a:stretch>
          </a:blipFill>
        </p:spPr>
      </p:sp>
      <p:sp>
        <p:nvSpPr>
          <p:cNvPr name="TextBox 10" id="10"/>
          <p:cNvSpPr txBox="true"/>
          <p:nvPr/>
        </p:nvSpPr>
        <p:spPr>
          <a:xfrm rot="0">
            <a:off x="1028700" y="557938"/>
            <a:ext cx="4966661" cy="2572041"/>
          </a:xfrm>
          <a:prstGeom prst="rect">
            <a:avLst/>
          </a:prstGeom>
        </p:spPr>
        <p:txBody>
          <a:bodyPr anchor="t" rtlCol="false" tIns="0" lIns="0" bIns="0" rIns="0">
            <a:spAutoFit/>
          </a:bodyPr>
          <a:lstStyle/>
          <a:p>
            <a:pPr>
              <a:lnSpc>
                <a:spcPts val="9977"/>
              </a:lnSpc>
            </a:pPr>
            <a:r>
              <a:rPr lang="en-US" sz="9412">
                <a:solidFill>
                  <a:srgbClr val="202020"/>
                </a:solidFill>
                <a:latin typeface="Anton"/>
              </a:rPr>
              <a:t>DASH</a:t>
            </a:r>
          </a:p>
          <a:p>
            <a:pPr>
              <a:lnSpc>
                <a:spcPts val="9977"/>
              </a:lnSpc>
            </a:pPr>
            <a:r>
              <a:rPr lang="en-US" sz="9412">
                <a:solidFill>
                  <a:srgbClr val="202020"/>
                </a:solidFill>
                <a:latin typeface="Anton"/>
              </a:rPr>
              <a:t>BOARD</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DAF2OwFHoy4</dc:identifier>
  <dcterms:modified xsi:type="dcterms:W3CDTF">2011-08-01T06:04:30Z</dcterms:modified>
  <cp:revision>1</cp:revision>
  <dc:title>Título</dc:title>
</cp:coreProperties>
</file>